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7"/>
  </p:notesMasterIdLst>
  <p:handoutMasterIdLst>
    <p:handoutMasterId r:id="rId38"/>
  </p:handoutMasterIdLst>
  <p:sldIdLst>
    <p:sldId id="266" r:id="rId2"/>
    <p:sldId id="276" r:id="rId3"/>
    <p:sldId id="274" r:id="rId4"/>
    <p:sldId id="257" r:id="rId5"/>
    <p:sldId id="269" r:id="rId6"/>
    <p:sldId id="275" r:id="rId7"/>
    <p:sldId id="277" r:id="rId8"/>
    <p:sldId id="278" r:id="rId9"/>
    <p:sldId id="270" r:id="rId10"/>
    <p:sldId id="286" r:id="rId11"/>
    <p:sldId id="279" r:id="rId12"/>
    <p:sldId id="288" r:id="rId13"/>
    <p:sldId id="289" r:id="rId14"/>
    <p:sldId id="283" r:id="rId15"/>
    <p:sldId id="284" r:id="rId16"/>
    <p:sldId id="285" r:id="rId17"/>
    <p:sldId id="281" r:id="rId18"/>
    <p:sldId id="280" r:id="rId19"/>
    <p:sldId id="282" r:id="rId20"/>
    <p:sldId id="271" r:id="rId21"/>
    <p:sldId id="290" r:id="rId22"/>
    <p:sldId id="291" r:id="rId23"/>
    <p:sldId id="294" r:id="rId24"/>
    <p:sldId id="295" r:id="rId25"/>
    <p:sldId id="293" r:id="rId26"/>
    <p:sldId id="272" r:id="rId27"/>
    <p:sldId id="287" r:id="rId28"/>
    <p:sldId id="292" r:id="rId29"/>
    <p:sldId id="296" r:id="rId30"/>
    <p:sldId id="297" r:id="rId31"/>
    <p:sldId id="258" r:id="rId32"/>
    <p:sldId id="273" r:id="rId33"/>
    <p:sldId id="267" r:id="rId34"/>
    <p:sldId id="268" r:id="rId35"/>
    <p:sldId id="261"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223">
          <p15:clr>
            <a:srgbClr val="A4A3A4"/>
          </p15:clr>
        </p15:guide>
        <p15:guide id="2" orient="horz" pos="4189">
          <p15:clr>
            <a:srgbClr val="A4A3A4"/>
          </p15:clr>
        </p15:guide>
        <p15:guide id="3" pos="211">
          <p15:clr>
            <a:srgbClr val="A4A3A4"/>
          </p15:clr>
        </p15:guide>
        <p15:guide id="4" pos="275">
          <p15:clr>
            <a:srgbClr val="A4A3A4"/>
          </p15:clr>
        </p15:guide>
        <p15:guide id="5" pos="50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266"/>
    <a:srgbClr val="7F1C7D"/>
    <a:srgbClr val="EE3E96"/>
    <a:srgbClr val="F389AF"/>
    <a:srgbClr val="008052"/>
    <a:srgbClr val="17AF4B"/>
    <a:srgbClr val="8CC63F"/>
    <a:srgbClr val="004877"/>
    <a:srgbClr val="00B2EF"/>
    <a:srgbClr val="83D1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54" autoAdjust="0"/>
  </p:normalViewPr>
  <p:slideViewPr>
    <p:cSldViewPr snapToGrid="0" showGuides="1">
      <p:cViewPr>
        <p:scale>
          <a:sx n="105" d="100"/>
          <a:sy n="105" d="100"/>
        </p:scale>
        <p:origin x="-1632" y="-136"/>
      </p:cViewPr>
      <p:guideLst>
        <p:guide orient="horz" pos="1223"/>
        <p:guide orient="horz" pos="4189"/>
        <p:guide pos="211"/>
        <p:guide pos="275"/>
        <p:guide pos="507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78" d="100"/>
          <a:sy n="78" d="100"/>
        </p:scale>
        <p:origin x="-4016" y="-5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F9DCB2-7EB4-A94B-98D0-5CCBA28B3C30}" type="datetimeFigureOut">
              <a:rPr lang="en-US" smtClean="0"/>
              <a:pPr/>
              <a:t>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C166B7-455D-4C43-A1DA-AFABFA2CD87D}" type="slidenum">
              <a:rPr lang="en-US" smtClean="0"/>
              <a:pPr/>
              <a:t>‹#›</a:t>
            </a:fld>
            <a:endParaRPr lang="en-US"/>
          </a:p>
        </p:txBody>
      </p:sp>
    </p:spTree>
    <p:extLst>
      <p:ext uri="{BB962C8B-B14F-4D97-AF65-F5344CB8AC3E}">
        <p14:creationId xmlns:p14="http://schemas.microsoft.com/office/powerpoint/2010/main" val="2661612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952016-8C25-174C-9B4D-4CBC4C7A8102}" type="datetimeFigureOut">
              <a:rPr lang="en-US" smtClean="0"/>
              <a:pPr/>
              <a:t>1/10/15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35FA9F-7D3F-5741-9EE6-6623220EF666}" type="slidenum">
              <a:rPr lang="en-US" smtClean="0"/>
              <a:pPr/>
              <a:t>‹#›</a:t>
            </a:fld>
            <a:endParaRPr lang="en-US"/>
          </a:p>
        </p:txBody>
      </p:sp>
    </p:spTree>
    <p:extLst>
      <p:ext uri="{BB962C8B-B14F-4D97-AF65-F5344CB8AC3E}">
        <p14:creationId xmlns:p14="http://schemas.microsoft.com/office/powerpoint/2010/main" val="25987677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35FA9F-7D3F-5741-9EE6-6623220EF666}" type="slidenum">
              <a:rPr lang="en-US" smtClean="0"/>
              <a:pPr/>
              <a:t>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35FA9F-7D3F-5741-9EE6-6623220EF666}" type="slidenum">
              <a:rPr lang="en-US" smtClean="0"/>
              <a:pPr/>
              <a:t>2</a:t>
            </a:fld>
            <a:endParaRPr lang="en-US"/>
          </a:p>
        </p:txBody>
      </p:sp>
    </p:spTree>
    <p:extLst>
      <p:ext uri="{BB962C8B-B14F-4D97-AF65-F5344CB8AC3E}">
        <p14:creationId xmlns:p14="http://schemas.microsoft.com/office/powerpoint/2010/main" val="417339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35FA9F-7D3F-5741-9EE6-6623220EF666}" type="slidenum">
              <a:rPr lang="en-US" smtClean="0"/>
              <a:pPr/>
              <a:t>3</a:t>
            </a:fld>
            <a:endParaRPr lang="en-US"/>
          </a:p>
        </p:txBody>
      </p:sp>
    </p:spTree>
    <p:extLst>
      <p:ext uri="{BB962C8B-B14F-4D97-AF65-F5344CB8AC3E}">
        <p14:creationId xmlns:p14="http://schemas.microsoft.com/office/powerpoint/2010/main" val="417339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35FA9F-7D3F-5741-9EE6-6623220EF666}" type="slidenum">
              <a:rPr lang="en-US" smtClean="0"/>
              <a:pPr/>
              <a:t>5</a:t>
            </a:fld>
            <a:endParaRPr lang="en-US"/>
          </a:p>
        </p:txBody>
      </p:sp>
    </p:spTree>
    <p:extLst>
      <p:ext uri="{BB962C8B-B14F-4D97-AF65-F5344CB8AC3E}">
        <p14:creationId xmlns:p14="http://schemas.microsoft.com/office/powerpoint/2010/main" val="417339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14</a:t>
            </a:fld>
            <a:endParaRPr lang="en-US"/>
          </a:p>
        </p:txBody>
      </p:sp>
    </p:spTree>
    <p:extLst>
      <p:ext uri="{BB962C8B-B14F-4D97-AF65-F5344CB8AC3E}">
        <p14:creationId xmlns:p14="http://schemas.microsoft.com/office/powerpoint/2010/main" val="328446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15</a:t>
            </a:fld>
            <a:endParaRPr lang="en-US"/>
          </a:p>
        </p:txBody>
      </p:sp>
    </p:spTree>
    <p:extLst>
      <p:ext uri="{BB962C8B-B14F-4D97-AF65-F5344CB8AC3E}">
        <p14:creationId xmlns:p14="http://schemas.microsoft.com/office/powerpoint/2010/main" val="32844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21</a:t>
            </a:fld>
            <a:endParaRPr lang="en-US"/>
          </a:p>
        </p:txBody>
      </p:sp>
    </p:spTree>
    <p:extLst>
      <p:ext uri="{BB962C8B-B14F-4D97-AF65-F5344CB8AC3E}">
        <p14:creationId xmlns:p14="http://schemas.microsoft.com/office/powerpoint/2010/main" val="948554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5500" y="0"/>
            <a:ext cx="4569500" cy="5719700"/>
          </a:xfrm>
          <a:prstGeom prst="rect">
            <a:avLst/>
          </a:prstGeom>
        </p:spPr>
      </p:pic>
      <p:sp>
        <p:nvSpPr>
          <p:cNvPr id="2" name="Title 1"/>
          <p:cNvSpPr>
            <a:spLocks noGrp="1"/>
          </p:cNvSpPr>
          <p:nvPr>
            <p:ph type="ctrTitle"/>
          </p:nvPr>
        </p:nvSpPr>
        <p:spPr>
          <a:xfrm>
            <a:off x="426243" y="1521465"/>
            <a:ext cx="4823748" cy="1512295"/>
          </a:xfrm>
        </p:spPr>
        <p:txBody>
          <a:bodyPr anchor="b" anchorCtr="0">
            <a:normAutofit/>
          </a:bodyPr>
          <a:lstStyle>
            <a:lvl1pPr>
              <a:lnSpc>
                <a:spcPct val="95000"/>
              </a:lnSpc>
              <a:defRPr sz="3400"/>
            </a:lvl1pPr>
          </a:lstStyle>
          <a:p>
            <a:r>
              <a:rPr lang="en-US" dirty="0" smtClean="0"/>
              <a:t>Click to edit Master title style</a:t>
            </a:r>
            <a:endParaRPr lang="en-US" dirty="0"/>
          </a:p>
        </p:txBody>
      </p:sp>
      <p:sp>
        <p:nvSpPr>
          <p:cNvPr id="3" name="Subtitle 2"/>
          <p:cNvSpPr>
            <a:spLocks noGrp="1"/>
          </p:cNvSpPr>
          <p:nvPr>
            <p:ph type="subTitle" idx="1"/>
          </p:nvPr>
        </p:nvSpPr>
        <p:spPr>
          <a:xfrm>
            <a:off x="426242" y="3031618"/>
            <a:ext cx="4448490" cy="1246936"/>
          </a:xfrm>
        </p:spPr>
        <p:txBody>
          <a:bodyPr>
            <a:normAutofit/>
          </a:bodyPr>
          <a:lstStyle>
            <a:lvl1pPr marL="0" indent="0" algn="l">
              <a:lnSpc>
                <a:spcPct val="95000"/>
              </a:lnSpc>
              <a:buNone/>
              <a:defRPr sz="2000" i="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3" name="Rectangle 12"/>
          <p:cNvSpPr/>
          <p:nvPr userDrawn="1"/>
        </p:nvSpPr>
        <p:spPr>
          <a:xfrm>
            <a:off x="7325231" y="6388554"/>
            <a:ext cx="1430200" cy="230832"/>
          </a:xfrm>
          <a:prstGeom prst="rect">
            <a:avLst/>
          </a:prstGeom>
        </p:spPr>
        <p:txBody>
          <a:bodyPr wrap="none">
            <a:spAutoFit/>
          </a:bodyPr>
          <a:lstStyle/>
          <a:p>
            <a:pPr algn="ctr"/>
            <a:r>
              <a:rPr lang="en-US" sz="900" dirty="0" smtClean="0">
                <a:solidFill>
                  <a:schemeClr val="bg1">
                    <a:lumMod val="50000"/>
                  </a:schemeClr>
                </a:solidFill>
              </a:rPr>
              <a:t>© 2015 IBM Corporation</a:t>
            </a:r>
            <a:endParaRPr lang="en-US" sz="900" dirty="0">
              <a:solidFill>
                <a:schemeClr val="bg1">
                  <a:lumMod val="50000"/>
                </a:schemeClr>
              </a:solidFill>
            </a:endParaRPr>
          </a:p>
        </p:txBody>
      </p:sp>
      <p:pic>
        <p:nvPicPr>
          <p:cNvPr id="5" name="Picture 4" descr="Interconnect 2015_ppt layout-03.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4799" y="346930"/>
            <a:ext cx="1178879" cy="103938"/>
          </a:xfrm>
          <a:prstGeom prst="rect">
            <a:avLst/>
          </a:prstGeom>
        </p:spPr>
      </p:pic>
      <p:pic>
        <p:nvPicPr>
          <p:cNvPr id="9" name="Picture 8" descr="Interconnect 2015_ppt layout-0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8638" y="6263630"/>
            <a:ext cx="2731029" cy="310518"/>
          </a:xfrm>
          <a:prstGeom prst="rect">
            <a:avLst/>
          </a:prstGeom>
        </p:spPr>
      </p:pic>
      <p:pic>
        <p:nvPicPr>
          <p:cNvPr id="4" name="Picture 3" descr="InterConnect15-CBM-Date-Loc-Des-300dpi.png"/>
          <p:cNvPicPr>
            <a:picLocks noChangeAspect="1"/>
          </p:cNvPicPr>
          <p:nvPr userDrawn="1"/>
        </p:nvPicPr>
        <p:blipFill rotWithShape="1">
          <a:blip r:embed="rId5">
            <a:extLst>
              <a:ext uri="{28A0092B-C50C-407E-A947-70E740481C1C}">
                <a14:useLocalDpi xmlns:a14="http://schemas.microsoft.com/office/drawing/2010/main" val="0"/>
              </a:ext>
            </a:extLst>
          </a:blip>
          <a:srcRect b="37342"/>
          <a:stretch/>
        </p:blipFill>
        <p:spPr>
          <a:xfrm>
            <a:off x="476228" y="4799763"/>
            <a:ext cx="3905577" cy="1270044"/>
          </a:xfrm>
          <a:prstGeom prst="rect">
            <a:avLst/>
          </a:prstGeom>
        </p:spPr>
      </p:pic>
    </p:spTree>
    <p:extLst>
      <p:ext uri="{BB962C8B-B14F-4D97-AF65-F5344CB8AC3E}">
        <p14:creationId xmlns:p14="http://schemas.microsoft.com/office/powerpoint/2010/main" val="2428869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63538" indent="-363538">
              <a:defRPr/>
            </a:lvl1pPr>
            <a:lvl2pPr marL="1133475" indent="-285750">
              <a:defRPr/>
            </a:lvl2pPr>
            <a:lvl3pPr marL="1379538" indent="-228600">
              <a:tabLst>
                <a:tab pos="1381125" algn="l"/>
              </a:tabLst>
              <a:defRPr/>
            </a:lvl3pPr>
            <a:lvl4pPr marL="1851025" indent="-228600">
              <a:buFont typeface="Arial"/>
              <a:buChar char="•"/>
              <a:defRPr sz="16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0"/>
          </p:nvPr>
        </p:nvSpPr>
        <p:spPr/>
        <p:txBody>
          <a:bodyPr/>
          <a:lstStyle/>
          <a:p>
            <a:fld id="{9B6B7A19-9BD6-654B-9E7A-5FCB6FF99B9F}" type="slidenum">
              <a:rPr lang="en-US" smtClean="0"/>
              <a:pPr/>
              <a:t>‹#›</a:t>
            </a:fld>
            <a:endParaRPr lang="en-US" dirty="0"/>
          </a:p>
        </p:txBody>
      </p:sp>
    </p:spTree>
    <p:extLst>
      <p:ext uri="{BB962C8B-B14F-4D97-AF65-F5344CB8AC3E}">
        <p14:creationId xmlns:p14="http://schemas.microsoft.com/office/powerpoint/2010/main" val="374394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8464" y="2720113"/>
            <a:ext cx="4248022" cy="1407387"/>
          </a:xfrm>
        </p:spPr>
        <p:txBody>
          <a:bodyPr anchor="t">
            <a:normAutofit/>
          </a:bodyPr>
          <a:lstStyle>
            <a:lvl1pPr algn="l">
              <a:defRPr sz="3400" b="0" cap="none"/>
            </a:lvl1pPr>
          </a:lstStyle>
          <a:p>
            <a:r>
              <a:rPr lang="en-US" dirty="0" smtClean="0"/>
              <a:t>Click to edit Master title style</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5500" y="0"/>
            <a:ext cx="4569500" cy="5719700"/>
          </a:xfrm>
          <a:prstGeom prst="rect">
            <a:avLst/>
          </a:prstGeom>
        </p:spPr>
      </p:pic>
      <p:pic>
        <p:nvPicPr>
          <p:cNvPr id="12" name="Picture 11" descr="Interconnect 2015_ppt layout-03.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49991" y="346930"/>
            <a:ext cx="1313688" cy="115824"/>
          </a:xfrm>
          <a:prstGeom prst="rect">
            <a:avLst/>
          </a:prstGeom>
        </p:spPr>
      </p:pic>
      <p:pic>
        <p:nvPicPr>
          <p:cNvPr id="7" name="Picture 6" descr="InterConnect15-CBM-Date-Loc-Des-300dpi.png"/>
          <p:cNvPicPr>
            <a:picLocks noChangeAspect="1"/>
          </p:cNvPicPr>
          <p:nvPr userDrawn="1"/>
        </p:nvPicPr>
        <p:blipFill rotWithShape="1">
          <a:blip r:embed="rId4">
            <a:extLst>
              <a:ext uri="{28A0092B-C50C-407E-A947-70E740481C1C}">
                <a14:useLocalDpi xmlns:a14="http://schemas.microsoft.com/office/drawing/2010/main" val="0"/>
              </a:ext>
            </a:extLst>
          </a:blip>
          <a:srcRect b="37342"/>
          <a:stretch/>
        </p:blipFill>
        <p:spPr>
          <a:xfrm>
            <a:off x="476228" y="5207000"/>
            <a:ext cx="4059221" cy="1320007"/>
          </a:xfrm>
          <a:prstGeom prst="rect">
            <a:avLst/>
          </a:prstGeom>
        </p:spPr>
      </p:pic>
    </p:spTree>
    <p:extLst>
      <p:ext uri="{BB962C8B-B14F-4D97-AF65-F5344CB8AC3E}">
        <p14:creationId xmlns:p14="http://schemas.microsoft.com/office/powerpoint/2010/main" val="1212436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a:t>
            </a:fld>
            <a:endParaRPr lang="en-US" dirty="0"/>
          </a:p>
        </p:txBody>
      </p:sp>
    </p:spTree>
    <p:extLst>
      <p:ext uri="{BB962C8B-B14F-4D97-AF65-F5344CB8AC3E}">
        <p14:creationId xmlns:p14="http://schemas.microsoft.com/office/powerpoint/2010/main" val="358400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B6B7A19-9BD6-654B-9E7A-5FCB6FF99B9F}" type="slidenum">
              <a:rPr lang="en-US" smtClean="0"/>
              <a:pPr/>
              <a:t>‹#›</a:t>
            </a:fld>
            <a:endParaRPr lang="en-US" dirty="0"/>
          </a:p>
        </p:txBody>
      </p:sp>
    </p:spTree>
    <p:extLst>
      <p:ext uri="{BB962C8B-B14F-4D97-AF65-F5344CB8AC3E}">
        <p14:creationId xmlns:p14="http://schemas.microsoft.com/office/powerpoint/2010/main" val="2770575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242" y="2242081"/>
            <a:ext cx="5463272" cy="1040475"/>
          </a:xfrm>
        </p:spPr>
        <p:txBody>
          <a:bodyPr anchor="b" anchorCtr="0">
            <a:noAutofit/>
          </a:bodyPr>
          <a:lstStyle>
            <a:lvl1pPr>
              <a:defRPr sz="6600"/>
            </a:lvl1pPr>
          </a:lstStyle>
          <a:p>
            <a:r>
              <a:rPr lang="en-US" dirty="0" smtClean="0"/>
              <a:t>Thank You</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5500" y="0"/>
            <a:ext cx="4569500" cy="5719700"/>
          </a:xfrm>
          <a:prstGeom prst="rect">
            <a:avLst/>
          </a:prstGeom>
        </p:spPr>
      </p:pic>
      <p:pic>
        <p:nvPicPr>
          <p:cNvPr id="11" name="Picture 10" descr="Interconnect 2015_ppt layout-03.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49991" y="346930"/>
            <a:ext cx="1313688" cy="115824"/>
          </a:xfrm>
          <a:prstGeom prst="rect">
            <a:avLst/>
          </a:prstGeom>
        </p:spPr>
      </p:pic>
      <p:pic>
        <p:nvPicPr>
          <p:cNvPr id="7" name="Picture 6" descr="InterConnect15-CBM-Date-Loc-Des-300dpi.png"/>
          <p:cNvPicPr>
            <a:picLocks noChangeAspect="1"/>
          </p:cNvPicPr>
          <p:nvPr userDrawn="1"/>
        </p:nvPicPr>
        <p:blipFill rotWithShape="1">
          <a:blip r:embed="rId4">
            <a:extLst>
              <a:ext uri="{28A0092B-C50C-407E-A947-70E740481C1C}">
                <a14:useLocalDpi xmlns:a14="http://schemas.microsoft.com/office/drawing/2010/main" val="0"/>
              </a:ext>
            </a:extLst>
          </a:blip>
          <a:srcRect b="37342"/>
          <a:stretch/>
        </p:blipFill>
        <p:spPr>
          <a:xfrm>
            <a:off x="476228" y="5207000"/>
            <a:ext cx="4059221" cy="1320007"/>
          </a:xfrm>
          <a:prstGeom prst="rect">
            <a:avLst/>
          </a:prstGeom>
        </p:spPr>
      </p:pic>
    </p:spTree>
    <p:extLst>
      <p:ext uri="{BB962C8B-B14F-4D97-AF65-F5344CB8AC3E}">
        <p14:creationId xmlns:p14="http://schemas.microsoft.com/office/powerpoint/2010/main" val="2722423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454025" y="964997"/>
            <a:ext cx="8134350" cy="73228"/>
          </a:xfrm>
          <a:prstGeom prst="rect">
            <a:avLst/>
          </a:prstGeom>
          <a:ln>
            <a:noFill/>
          </a:ln>
          <a:effectLst>
            <a:innerShdw blurRad="28575" dist="12700" dir="18900000">
              <a:srgbClr val="000000">
                <a:alpha val="50000"/>
              </a:srgb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p:cNvPicPr>
            <a:picLocks noChangeAspect="1"/>
          </p:cNvPicPr>
          <p:nvPr userDrawn="1"/>
        </p:nvPicPr>
        <p:blipFill rotWithShape="1">
          <a:blip r:embed="rId8">
            <a:extLst>
              <a:ext uri="{28A0092B-C50C-407E-A947-70E740481C1C}">
                <a14:useLocalDpi xmlns:a14="http://schemas.microsoft.com/office/drawing/2010/main" val="0"/>
              </a:ext>
            </a:extLst>
          </a:blip>
          <a:srcRect t="-2" b="-10691"/>
          <a:stretch/>
        </p:blipFill>
        <p:spPr>
          <a:xfrm>
            <a:off x="8050213" y="0"/>
            <a:ext cx="1113113" cy="1542270"/>
          </a:xfrm>
          <a:prstGeom prst="rect">
            <a:avLst/>
          </a:prstGeom>
        </p:spPr>
      </p:pic>
      <p:sp>
        <p:nvSpPr>
          <p:cNvPr id="2" name="Title Placeholder 1"/>
          <p:cNvSpPr>
            <a:spLocks noGrp="1"/>
          </p:cNvSpPr>
          <p:nvPr>
            <p:ph type="title"/>
          </p:nvPr>
        </p:nvSpPr>
        <p:spPr>
          <a:xfrm>
            <a:off x="335450" y="360740"/>
            <a:ext cx="7648617" cy="62398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5450" y="1054384"/>
            <a:ext cx="8506046" cy="525078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Slide Number Placeholder 3"/>
          <p:cNvSpPr>
            <a:spLocks noGrp="1"/>
          </p:cNvSpPr>
          <p:nvPr userDrawn="1">
            <p:ph type="sldNum" sz="quarter" idx="4"/>
          </p:nvPr>
        </p:nvSpPr>
        <p:spPr>
          <a:xfrm>
            <a:off x="8603852" y="6492875"/>
            <a:ext cx="482561" cy="311471"/>
          </a:xfrm>
          <a:prstGeom prst="rect">
            <a:avLst/>
          </a:prstGeom>
        </p:spPr>
        <p:txBody>
          <a:bodyPr/>
          <a:lstStyle>
            <a:lvl1pPr algn="ctr">
              <a:defRPr sz="900">
                <a:solidFill>
                  <a:schemeClr val="bg1">
                    <a:lumMod val="50000"/>
                  </a:schemeClr>
                </a:solidFill>
              </a:defRPr>
            </a:lvl1pPr>
          </a:lstStyle>
          <a:p>
            <a:fld id="{9B6B7A19-9BD6-654B-9E7A-5FCB6FF99B9F}" type="slidenum">
              <a:rPr lang="en-US" smtClean="0"/>
              <a:pPr/>
              <a:t>‹#›</a:t>
            </a:fld>
            <a:endParaRPr lang="en-US" dirty="0"/>
          </a:p>
        </p:txBody>
      </p:sp>
      <p:pic>
        <p:nvPicPr>
          <p:cNvPr id="10" name="Picture 9" descr="InterConnect15-CBM-300dpi.png"/>
          <p:cNvPicPr>
            <a:picLocks noChangeAspect="1"/>
          </p:cNvPicPr>
          <p:nvPr userDrawn="1"/>
        </p:nvPicPr>
        <p:blipFill rotWithShape="1">
          <a:blip r:embed="rId9">
            <a:extLst>
              <a:ext uri="{28A0092B-C50C-407E-A947-70E740481C1C}">
                <a14:useLocalDpi xmlns:a14="http://schemas.microsoft.com/office/drawing/2010/main" val="0"/>
              </a:ext>
            </a:extLst>
          </a:blip>
          <a:srcRect t="39353"/>
          <a:stretch/>
        </p:blipFill>
        <p:spPr>
          <a:xfrm>
            <a:off x="429658" y="6430757"/>
            <a:ext cx="1826581" cy="237209"/>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52011" y="6536267"/>
            <a:ext cx="1217132" cy="130308"/>
          </a:xfrm>
          <a:prstGeom prst="rect">
            <a:avLst/>
          </a:prstGeom>
        </p:spPr>
      </p:pic>
    </p:spTree>
    <p:extLst>
      <p:ext uri="{BB962C8B-B14F-4D97-AF65-F5344CB8AC3E}">
        <p14:creationId xmlns:p14="http://schemas.microsoft.com/office/powerpoint/2010/main" val="862150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Lst>
  <p:hf hdr="0" ftr="0" dt="0"/>
  <p:txStyles>
    <p:titleStyle>
      <a:lvl1pPr algn="l" defTabSz="457200" rtl="0" eaLnBrk="1" latinLnBrk="0" hangingPunct="1">
        <a:lnSpc>
          <a:spcPct val="95000"/>
        </a:lnSpc>
        <a:spcBef>
          <a:spcPct val="0"/>
        </a:spcBef>
        <a:buNone/>
        <a:defRPr sz="2800" kern="1200">
          <a:solidFill>
            <a:schemeClr val="accent1"/>
          </a:solidFill>
          <a:latin typeface="+mj-lt"/>
          <a:ea typeface="+mj-ea"/>
          <a:cs typeface="+mj-cs"/>
        </a:defRPr>
      </a:lvl1pPr>
    </p:titleStyle>
    <p:bodyStyle>
      <a:lvl1pPr marL="298450" indent="-298450" algn="l" defTabSz="457200" rtl="0" eaLnBrk="1" latinLnBrk="0" hangingPunct="1">
        <a:spcBef>
          <a:spcPct val="20000"/>
        </a:spcBef>
        <a:buClr>
          <a:schemeClr val="accent1"/>
        </a:buClr>
        <a:buSzPct val="100000"/>
        <a:buFont typeface="Arial"/>
        <a:buChar char="•"/>
        <a:defRPr sz="2200" kern="1200">
          <a:solidFill>
            <a:schemeClr val="tx1"/>
          </a:solidFill>
          <a:latin typeface="+mn-lt"/>
          <a:ea typeface="+mn-ea"/>
          <a:cs typeface="+mn-cs"/>
        </a:defRPr>
      </a:lvl1pPr>
      <a:lvl2pPr marL="712788"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082675" indent="-228600" algn="l" defTabSz="457200" rtl="0" eaLnBrk="1" latinLnBrk="0" hangingPunct="1">
        <a:spcBef>
          <a:spcPct val="20000"/>
        </a:spcBef>
        <a:buFont typeface="Lucida Grande"/>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bm.com/legal/copytrade.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p:txBody>
          <a:bodyPr>
            <a:normAutofit fontScale="90000"/>
          </a:bodyPr>
          <a:lstStyle/>
          <a:p>
            <a:r>
              <a:rPr lang="en-US" dirty="0" err="1" smtClean="0"/>
              <a:t>Realtime</a:t>
            </a:r>
            <a:r>
              <a:rPr lang="en-US" dirty="0" smtClean="0"/>
              <a:t> </a:t>
            </a:r>
            <a:r>
              <a:rPr lang="en-US" dirty="0"/>
              <a:t>Collaboration and Handwriting-to-Text </a:t>
            </a:r>
            <a:r>
              <a:rPr lang="en-US" dirty="0" smtClean="0"/>
              <a:t>Conversion: </a:t>
            </a:r>
            <a:r>
              <a:rPr lang="en-US" dirty="0" err="1" smtClean="0"/>
              <a:t>Noteable</a:t>
            </a:r>
            <a:endParaRPr lang="en-US" dirty="0" smtClean="0"/>
          </a:p>
        </p:txBody>
      </p:sp>
      <p:sp>
        <p:nvSpPr>
          <p:cNvPr id="4" name="Subtitle 3"/>
          <p:cNvSpPr>
            <a:spLocks noGrp="1"/>
          </p:cNvSpPr>
          <p:nvPr>
            <p:ph type="subTitle" idx="1"/>
          </p:nvPr>
        </p:nvSpPr>
        <p:spPr/>
        <p:txBody>
          <a:bodyPr rtlCol="0"/>
          <a:lstStyle/>
          <a:p>
            <a:pPr eaLnBrk="1" fontAlgn="auto" hangingPunct="1">
              <a:buFont typeface="Arial"/>
              <a:buNone/>
              <a:defRPr/>
            </a:pPr>
            <a:r>
              <a:rPr lang="en-US" dirty="0" smtClean="0"/>
              <a:t>Jason Brooks, </a:t>
            </a:r>
            <a:r>
              <a:rPr lang="en-US" dirty="0" smtClean="0"/>
              <a:t>Yale University</a:t>
            </a:r>
          </a:p>
          <a:p>
            <a:pPr eaLnBrk="1" fontAlgn="auto" hangingPunct="1">
              <a:buFont typeface="Arial"/>
              <a:buNone/>
              <a:defRPr/>
            </a:pPr>
            <a:r>
              <a:rPr lang="en-US" dirty="0" err="1" smtClean="0"/>
              <a:t>Sandhya</a:t>
            </a:r>
            <a:r>
              <a:rPr lang="en-US" dirty="0" smtClean="0"/>
              <a:t> </a:t>
            </a:r>
            <a:r>
              <a:rPr lang="en-US" dirty="0" err="1" smtClean="0"/>
              <a:t>Kapoor</a:t>
            </a:r>
            <a:r>
              <a:rPr lang="en-US" dirty="0" smtClean="0"/>
              <a:t>, IBM</a:t>
            </a:r>
            <a:endParaRPr lang="en-US" dirty="0"/>
          </a:p>
        </p:txBody>
      </p:sp>
    </p:spTree>
    <p:extLst>
      <p:ext uri="{BB962C8B-B14F-4D97-AF65-F5344CB8AC3E}">
        <p14:creationId xmlns:p14="http://schemas.microsoft.com/office/powerpoint/2010/main" val="41537769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Noteable</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lnSpc>
                <a:spcPct val="150000"/>
              </a:lnSpc>
            </a:pPr>
            <a:r>
              <a:rPr lang="en-US" dirty="0" smtClean="0"/>
              <a:t>A method for converting handwritten notes into fully digital, editable documents</a:t>
            </a:r>
          </a:p>
          <a:p>
            <a:pPr>
              <a:lnSpc>
                <a:spcPct val="150000"/>
              </a:lnSpc>
            </a:pPr>
            <a:r>
              <a:rPr lang="en-US" dirty="0" smtClean="0"/>
              <a:t>Provides on-the-fly collaboration by providing an instant link for a newly created note sheet</a:t>
            </a:r>
          </a:p>
          <a:p>
            <a:pPr>
              <a:lnSpc>
                <a:spcPct val="150000"/>
              </a:lnSpc>
            </a:pPr>
            <a:r>
              <a:rPr lang="en-US" dirty="0"/>
              <a:t>Have a  concept that you want to look up later, or an equation that you would like to simply learn more about</a:t>
            </a:r>
            <a:r>
              <a:rPr lang="en-US" dirty="0" smtClean="0"/>
              <a:t>?</a:t>
            </a:r>
          </a:p>
          <a:p>
            <a:pPr lvl="1">
              <a:lnSpc>
                <a:spcPct val="150000"/>
              </a:lnSpc>
            </a:pPr>
            <a:r>
              <a:rPr lang="en-US" dirty="0" smtClean="0"/>
              <a:t>“Augmented Reality” extension to the note-taking experience</a:t>
            </a:r>
          </a:p>
          <a:p>
            <a:pPr>
              <a:lnSpc>
                <a:spcPct val="150000"/>
              </a:lnSpc>
            </a:pPr>
            <a:r>
              <a:rPr lang="en-US" dirty="0" err="1"/>
              <a:t>Noteable</a:t>
            </a:r>
            <a:r>
              <a:rPr lang="en-US" dirty="0"/>
              <a:t> is a cloud-based solution that reinvents the note-taking experience by fully digitizing handwritten notes and creating a medium for more interactive notes.</a:t>
            </a:r>
          </a:p>
          <a:p>
            <a:pPr>
              <a:lnSpc>
                <a:spcPct val="150000"/>
              </a:lnSpc>
            </a:pP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9</a:t>
            </a:fld>
            <a:endParaRPr lang="en-US" dirty="0"/>
          </a:p>
        </p:txBody>
      </p:sp>
    </p:spTree>
    <p:extLst>
      <p:ext uri="{BB962C8B-B14F-4D97-AF65-F5344CB8AC3E}">
        <p14:creationId xmlns:p14="http://schemas.microsoft.com/office/powerpoint/2010/main" val="1452537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Methods</a:t>
            </a:r>
            <a:endParaRPr lang="en-US" dirty="0"/>
          </a:p>
        </p:txBody>
      </p:sp>
      <p:sp>
        <p:nvSpPr>
          <p:cNvPr id="3" name="Content Placeholder 2"/>
          <p:cNvSpPr>
            <a:spLocks noGrp="1"/>
          </p:cNvSpPr>
          <p:nvPr>
            <p:ph idx="1"/>
          </p:nvPr>
        </p:nvSpPr>
        <p:spPr/>
        <p:txBody>
          <a:bodyPr>
            <a:normAutofit fontScale="92500"/>
          </a:bodyPr>
          <a:lstStyle/>
          <a:p>
            <a:pPr>
              <a:lnSpc>
                <a:spcPct val="150000"/>
              </a:lnSpc>
            </a:pPr>
            <a:r>
              <a:rPr lang="en-US" dirty="0" smtClean="0"/>
              <a:t>Existing Hand-Written Notes</a:t>
            </a:r>
          </a:p>
          <a:p>
            <a:pPr lvl="1">
              <a:lnSpc>
                <a:spcPct val="150000"/>
              </a:lnSpc>
            </a:pPr>
            <a:r>
              <a:rPr lang="en-US" dirty="0" smtClean="0"/>
              <a:t>Start </a:t>
            </a:r>
            <a:r>
              <a:rPr lang="en-US" dirty="0"/>
              <a:t>by </a:t>
            </a:r>
            <a:r>
              <a:rPr lang="en-US" dirty="0" smtClean="0"/>
              <a:t>taking a new or uploading an existing picture with </a:t>
            </a:r>
            <a:r>
              <a:rPr lang="en-US" dirty="0"/>
              <a:t>our iPhone </a:t>
            </a:r>
            <a:r>
              <a:rPr lang="en-US" dirty="0" smtClean="0"/>
              <a:t>app</a:t>
            </a:r>
          </a:p>
          <a:p>
            <a:pPr lvl="1">
              <a:lnSpc>
                <a:spcPct val="150000"/>
              </a:lnSpc>
            </a:pPr>
            <a:r>
              <a:rPr lang="en-US" dirty="0" smtClean="0"/>
              <a:t>In real </a:t>
            </a:r>
            <a:r>
              <a:rPr lang="en-US" dirty="0"/>
              <a:t>time, the data will be converted to fully editable and </a:t>
            </a:r>
            <a:r>
              <a:rPr lang="en-US" dirty="0" smtClean="0"/>
              <a:t>se</a:t>
            </a:r>
          </a:p>
          <a:p>
            <a:pPr>
              <a:lnSpc>
                <a:spcPct val="150000"/>
              </a:lnSpc>
            </a:pPr>
            <a:r>
              <a:rPr lang="en-US" dirty="0"/>
              <a:t>On-the-fly collaborative note-</a:t>
            </a:r>
            <a:r>
              <a:rPr lang="en-US" dirty="0" smtClean="0"/>
              <a:t>taking</a:t>
            </a:r>
          </a:p>
          <a:p>
            <a:pPr lvl="1">
              <a:lnSpc>
                <a:spcPct val="150000"/>
              </a:lnSpc>
            </a:pPr>
            <a:r>
              <a:rPr lang="en-US" dirty="0" smtClean="0"/>
              <a:t>Sign into the </a:t>
            </a:r>
            <a:r>
              <a:rPr lang="en-US" dirty="0" err="1" smtClean="0"/>
              <a:t>Noteable</a:t>
            </a:r>
            <a:r>
              <a:rPr lang="en-US" dirty="0" smtClean="0"/>
              <a:t> application</a:t>
            </a:r>
          </a:p>
          <a:p>
            <a:pPr lvl="1">
              <a:lnSpc>
                <a:spcPct val="150000"/>
              </a:lnSpc>
            </a:pPr>
            <a:r>
              <a:rPr lang="en-US" dirty="0" smtClean="0"/>
              <a:t>Click to create a new document</a:t>
            </a:r>
          </a:p>
          <a:p>
            <a:pPr lvl="1">
              <a:lnSpc>
                <a:spcPct val="150000"/>
              </a:lnSpc>
            </a:pPr>
            <a:r>
              <a:rPr lang="en-US" dirty="0" smtClean="0"/>
              <a:t>Send the short link to collaborators to open the document instantly</a:t>
            </a:r>
          </a:p>
          <a:p>
            <a:pPr lvl="1">
              <a:lnSpc>
                <a:spcPct val="150000"/>
              </a:lnSpc>
            </a:pPr>
            <a:r>
              <a:rPr lang="en-US" dirty="0" smtClean="0"/>
              <a:t>Input a list of email addresses to notify collaborators of a new document</a:t>
            </a:r>
            <a:endParaRPr lang="en-US" dirty="0"/>
          </a:p>
          <a:p>
            <a:pPr lvl="1">
              <a:lnSpc>
                <a:spcPct val="150000"/>
              </a:lnSpc>
            </a:pPr>
            <a:endParaRPr lang="en-US" dirty="0" smtClean="0"/>
          </a:p>
        </p:txBody>
      </p:sp>
      <p:sp>
        <p:nvSpPr>
          <p:cNvPr id="4" name="Slide Number Placeholder 3"/>
          <p:cNvSpPr>
            <a:spLocks noGrp="1"/>
          </p:cNvSpPr>
          <p:nvPr>
            <p:ph type="sldNum" sz="quarter" idx="10"/>
          </p:nvPr>
        </p:nvSpPr>
        <p:spPr/>
        <p:txBody>
          <a:bodyPr/>
          <a:lstStyle/>
          <a:p>
            <a:fld id="{9B6B7A19-9BD6-654B-9E7A-5FCB6FF99B9F}" type="slidenum">
              <a:rPr lang="en-US" smtClean="0"/>
              <a:pPr/>
              <a:t>10</a:t>
            </a:fld>
            <a:endParaRPr lang="en-US" dirty="0"/>
          </a:p>
        </p:txBody>
      </p:sp>
    </p:spTree>
    <p:extLst>
      <p:ext uri="{BB962C8B-B14F-4D97-AF65-F5344CB8AC3E}">
        <p14:creationId xmlns:p14="http://schemas.microsoft.com/office/powerpoint/2010/main" val="38016451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Noteable’s</a:t>
            </a:r>
            <a:r>
              <a:rPr lang="en-US" dirty="0" smtClean="0"/>
              <a:t> Benefit</a:t>
            </a:r>
            <a:endParaRPr lang="en-US" dirty="0"/>
          </a:p>
        </p:txBody>
      </p:sp>
      <p:sp>
        <p:nvSpPr>
          <p:cNvPr id="3" name="Content Placeholder 2"/>
          <p:cNvSpPr>
            <a:spLocks noGrp="1"/>
          </p:cNvSpPr>
          <p:nvPr>
            <p:ph idx="1"/>
          </p:nvPr>
        </p:nvSpPr>
        <p:spPr/>
        <p:txBody>
          <a:bodyPr>
            <a:normAutofit/>
          </a:bodyPr>
          <a:lstStyle/>
          <a:p>
            <a:pPr>
              <a:lnSpc>
                <a:spcPct val="200000"/>
              </a:lnSpc>
            </a:pPr>
            <a:r>
              <a:rPr lang="en-US" dirty="0" smtClean="0"/>
              <a:t>Guaranteed scalability with </a:t>
            </a:r>
            <a:r>
              <a:rPr lang="en-US" dirty="0" err="1" smtClean="0"/>
              <a:t>Bluemix</a:t>
            </a:r>
            <a:endParaRPr lang="en-US" dirty="0" smtClean="0"/>
          </a:p>
          <a:p>
            <a:pPr>
              <a:lnSpc>
                <a:spcPct val="200000"/>
              </a:lnSpc>
            </a:pPr>
            <a:r>
              <a:rPr lang="en-US" dirty="0" smtClean="0"/>
              <a:t>No other application provides fuses the two core problems</a:t>
            </a:r>
          </a:p>
          <a:p>
            <a:pPr>
              <a:lnSpc>
                <a:spcPct val="200000"/>
              </a:lnSpc>
            </a:pPr>
            <a:r>
              <a:rPr lang="en-US" dirty="0" smtClean="0"/>
              <a:t>Runnable across (nearly) all platforms</a:t>
            </a:r>
          </a:p>
          <a:p>
            <a:pPr>
              <a:lnSpc>
                <a:spcPct val="200000"/>
              </a:lnSpc>
            </a:pPr>
            <a:r>
              <a:rPr lang="en-US" dirty="0" smtClean="0"/>
              <a:t>On-the-fly sharing</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11</a:t>
            </a:fld>
            <a:endParaRPr lang="en-US" dirty="0"/>
          </a:p>
        </p:txBody>
      </p:sp>
    </p:spTree>
    <p:extLst>
      <p:ext uri="{BB962C8B-B14F-4D97-AF65-F5344CB8AC3E}">
        <p14:creationId xmlns:p14="http://schemas.microsoft.com/office/powerpoint/2010/main" val="341015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Walkthrough</a:t>
            </a:r>
            <a:endParaRPr lang="en-US" dirty="0"/>
          </a:p>
        </p:txBody>
      </p:sp>
      <p:sp>
        <p:nvSpPr>
          <p:cNvPr id="4" name="Slide Number Placeholder 3"/>
          <p:cNvSpPr>
            <a:spLocks noGrp="1"/>
          </p:cNvSpPr>
          <p:nvPr>
            <p:ph type="sldNum" sz="quarter" idx="4294967295"/>
          </p:nvPr>
        </p:nvSpPr>
        <p:spPr>
          <a:xfrm>
            <a:off x="8661400" y="6492875"/>
            <a:ext cx="482600" cy="311150"/>
          </a:xfrm>
        </p:spPr>
        <p:txBody>
          <a:bodyPr/>
          <a:lstStyle/>
          <a:p>
            <a:fld id="{9B6B7A19-9BD6-654B-9E7A-5FCB6FF99B9F}" type="slidenum">
              <a:rPr lang="en-US" smtClean="0"/>
              <a:pPr/>
              <a:t>12</a:t>
            </a:fld>
            <a:endParaRPr lang="en-US" dirty="0"/>
          </a:p>
        </p:txBody>
      </p:sp>
    </p:spTree>
    <p:extLst>
      <p:ext uri="{BB962C8B-B14F-4D97-AF65-F5344CB8AC3E}">
        <p14:creationId xmlns:p14="http://schemas.microsoft.com/office/powerpoint/2010/main" val="402394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13</a:t>
            </a:fld>
            <a:endParaRPr lang="en-US" dirty="0"/>
          </a:p>
        </p:txBody>
      </p:sp>
      <p:pic>
        <p:nvPicPr>
          <p:cNvPr id="5" name="Picture 4" descr="Screen Shot 2015-01-11 at 7.32.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62" y="1511415"/>
            <a:ext cx="7583560" cy="4581734"/>
          </a:xfrm>
          <a:prstGeom prst="rect">
            <a:avLst/>
          </a:prstGeom>
        </p:spPr>
      </p:pic>
    </p:spTree>
    <p:extLst>
      <p:ext uri="{BB962C8B-B14F-4D97-AF65-F5344CB8AC3E}">
        <p14:creationId xmlns:p14="http://schemas.microsoft.com/office/powerpoint/2010/main" val="35021569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14</a:t>
            </a:fld>
            <a:endParaRPr lang="en-US" dirty="0"/>
          </a:p>
        </p:txBody>
      </p:sp>
      <p:pic>
        <p:nvPicPr>
          <p:cNvPr id="3" name="Picture 2" descr="Screen Shot 2015-01-11 at 7.33.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40" y="1533651"/>
            <a:ext cx="7679821" cy="4650558"/>
          </a:xfrm>
          <a:prstGeom prst="rect">
            <a:avLst/>
          </a:prstGeom>
        </p:spPr>
      </p:pic>
    </p:spTree>
    <p:extLst>
      <p:ext uri="{BB962C8B-B14F-4D97-AF65-F5344CB8AC3E}">
        <p14:creationId xmlns:p14="http://schemas.microsoft.com/office/powerpoint/2010/main" val="5953479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15</a:t>
            </a:fld>
            <a:endParaRPr lang="en-US" dirty="0"/>
          </a:p>
        </p:txBody>
      </p:sp>
      <p:pic>
        <p:nvPicPr>
          <p:cNvPr id="6" name="Picture 5" descr="Screen Shot 2015-01-11 at 8.02.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17" y="1472060"/>
            <a:ext cx="7895049" cy="4786373"/>
          </a:xfrm>
          <a:prstGeom prst="rect">
            <a:avLst/>
          </a:prstGeom>
        </p:spPr>
      </p:pic>
    </p:spTree>
    <p:extLst>
      <p:ext uri="{BB962C8B-B14F-4D97-AF65-F5344CB8AC3E}">
        <p14:creationId xmlns:p14="http://schemas.microsoft.com/office/powerpoint/2010/main" val="7142713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iPhone Application</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16</a:t>
            </a:fld>
            <a:endParaRPr lang="en-US" dirty="0"/>
          </a:p>
        </p:txBody>
      </p:sp>
      <p:pic>
        <p:nvPicPr>
          <p:cNvPr id="7" name="Picture 6" descr="xlarg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75" y="1114119"/>
            <a:ext cx="7170454" cy="5096697"/>
          </a:xfrm>
          <a:prstGeom prst="rect">
            <a:avLst/>
          </a:prstGeom>
        </p:spPr>
      </p:pic>
      <p:pic>
        <p:nvPicPr>
          <p:cNvPr id="8" name="Picture 7" descr="xlarg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009" y="1098988"/>
            <a:ext cx="7181006" cy="5104197"/>
          </a:xfrm>
          <a:prstGeom prst="rect">
            <a:avLst/>
          </a:prstGeom>
        </p:spPr>
      </p:pic>
    </p:spTree>
    <p:extLst>
      <p:ext uri="{BB962C8B-B14F-4D97-AF65-F5344CB8AC3E}">
        <p14:creationId xmlns:p14="http://schemas.microsoft.com/office/powerpoint/2010/main" val="1734961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iPhone Application</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17</a:t>
            </a:fld>
            <a:endParaRPr lang="en-US" dirty="0"/>
          </a:p>
        </p:txBody>
      </p:sp>
      <p:pic>
        <p:nvPicPr>
          <p:cNvPr id="6" name="Picture 5" descr="xlarg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989" y="1210147"/>
            <a:ext cx="6968173" cy="4952917"/>
          </a:xfrm>
          <a:prstGeom prst="rect">
            <a:avLst/>
          </a:prstGeom>
        </p:spPr>
      </p:pic>
      <p:pic>
        <p:nvPicPr>
          <p:cNvPr id="9" name="Picture 8" descr="xlarge-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86" y="1216488"/>
            <a:ext cx="6964160" cy="4950064"/>
          </a:xfrm>
          <a:prstGeom prst="rect">
            <a:avLst/>
          </a:prstGeom>
        </p:spPr>
      </p:pic>
    </p:spTree>
    <p:extLst>
      <p:ext uri="{BB962C8B-B14F-4D97-AF65-F5344CB8AC3E}">
        <p14:creationId xmlns:p14="http://schemas.microsoft.com/office/powerpoint/2010/main" val="6591303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iPhone Application</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3060912" y="1162219"/>
            <a:ext cx="3047339" cy="5420201"/>
          </a:xfrm>
          <a:prstGeom prst="rect">
            <a:avLst/>
          </a:prstGeom>
        </p:spPr>
      </p:pic>
      <p:cxnSp>
        <p:nvCxnSpPr>
          <p:cNvPr id="7" name="Straight Arrow Connector 6"/>
          <p:cNvCxnSpPr/>
          <p:nvPr/>
        </p:nvCxnSpPr>
        <p:spPr>
          <a:xfrm flipH="1">
            <a:off x="6157899" y="4960405"/>
            <a:ext cx="119803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8" descr="Icon-Small@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008" y="4658734"/>
            <a:ext cx="498877" cy="498877"/>
          </a:xfrm>
          <a:prstGeom prst="roundRect">
            <a:avLst/>
          </a:prstGeom>
        </p:spPr>
      </p:pic>
    </p:spTree>
    <p:extLst>
      <p:ext uri="{BB962C8B-B14F-4D97-AF65-F5344CB8AC3E}">
        <p14:creationId xmlns:p14="http://schemas.microsoft.com/office/powerpoint/2010/main" val="32645104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begin…</a:t>
            </a:r>
            <a:endParaRPr lang="en-US" dirty="0"/>
          </a:p>
        </p:txBody>
      </p:sp>
      <p:sp>
        <p:nvSpPr>
          <p:cNvPr id="3" name="Slide Number Placeholder 2"/>
          <p:cNvSpPr>
            <a:spLocks noGrp="1"/>
          </p:cNvSpPr>
          <p:nvPr>
            <p:ph type="sldNum" sz="quarter" idx="10"/>
          </p:nvPr>
        </p:nvSpPr>
        <p:spPr/>
        <p:txBody>
          <a:bodyPr/>
          <a:lstStyle/>
          <a:p>
            <a:fld id="{9B6B7A19-9BD6-654B-9E7A-5FCB6FF99B9F}" type="slidenum">
              <a:rPr lang="en-US" smtClean="0"/>
              <a:pPr/>
              <a:t>1</a:t>
            </a:fld>
            <a:endParaRPr lang="en-US" dirty="0"/>
          </a:p>
        </p:txBody>
      </p:sp>
      <p:sp>
        <p:nvSpPr>
          <p:cNvPr id="4" name="Rectangle 3"/>
          <p:cNvSpPr/>
          <p:nvPr/>
        </p:nvSpPr>
        <p:spPr>
          <a:xfrm>
            <a:off x="1254808" y="2973650"/>
            <a:ext cx="6651355" cy="646331"/>
          </a:xfrm>
          <a:prstGeom prst="rect">
            <a:avLst/>
          </a:prstGeom>
        </p:spPr>
        <p:txBody>
          <a:bodyPr wrap="none">
            <a:spAutoFit/>
          </a:bodyPr>
          <a:lstStyle/>
          <a:p>
            <a:r>
              <a:rPr lang="en-US" sz="3600" dirty="0"/>
              <a:t>http://</a:t>
            </a:r>
            <a:r>
              <a:rPr lang="en-US" sz="3600" dirty="0" err="1"/>
              <a:t>goo.gl</a:t>
            </a:r>
            <a:r>
              <a:rPr lang="en-US" sz="3600" dirty="0"/>
              <a:t>/forms/CCLC12hl3h</a:t>
            </a:r>
          </a:p>
        </p:txBody>
      </p:sp>
    </p:spTree>
    <p:extLst>
      <p:ext uri="{BB962C8B-B14F-4D97-AF65-F5344CB8AC3E}">
        <p14:creationId xmlns:p14="http://schemas.microsoft.com/office/powerpoint/2010/main" val="32255214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Architecture and Technology Stack</a:t>
            </a:r>
            <a:endParaRPr lang="en-US" dirty="0"/>
          </a:p>
        </p:txBody>
      </p:sp>
    </p:spTree>
    <p:extLst>
      <p:ext uri="{BB962C8B-B14F-4D97-AF65-F5344CB8AC3E}">
        <p14:creationId xmlns:p14="http://schemas.microsoft.com/office/powerpoint/2010/main" val="37728338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Technology</a:t>
            </a:r>
            <a:endParaRPr lang="en-US" dirty="0"/>
          </a:p>
        </p:txBody>
      </p:sp>
      <p:sp>
        <p:nvSpPr>
          <p:cNvPr id="3" name="Content Placeholder 2"/>
          <p:cNvSpPr>
            <a:spLocks noGrp="1"/>
          </p:cNvSpPr>
          <p:nvPr>
            <p:ph idx="1"/>
          </p:nvPr>
        </p:nvSpPr>
        <p:spPr/>
        <p:txBody>
          <a:bodyPr/>
          <a:lstStyle/>
          <a:p>
            <a:pPr>
              <a:lnSpc>
                <a:spcPct val="150000"/>
              </a:lnSpc>
            </a:pPr>
            <a:r>
              <a:rPr lang="en-US" dirty="0" smtClean="0"/>
              <a:t>Web Side:</a:t>
            </a:r>
          </a:p>
          <a:p>
            <a:pPr lvl="1">
              <a:lnSpc>
                <a:spcPct val="150000"/>
              </a:lnSpc>
            </a:pPr>
            <a:r>
              <a:rPr lang="en-US" dirty="0" smtClean="0"/>
              <a:t>“CANE” stack – </a:t>
            </a:r>
            <a:r>
              <a:rPr lang="en-US" b="1" dirty="0" err="1" smtClean="0"/>
              <a:t>C</a:t>
            </a:r>
            <a:r>
              <a:rPr lang="en-US" dirty="0" err="1" smtClean="0"/>
              <a:t>loudant</a:t>
            </a:r>
            <a:r>
              <a:rPr lang="en-US" dirty="0" smtClean="0"/>
              <a:t>, </a:t>
            </a:r>
            <a:r>
              <a:rPr lang="en-US" b="1" dirty="0" smtClean="0"/>
              <a:t>A</a:t>
            </a:r>
            <a:r>
              <a:rPr lang="en-US" dirty="0" smtClean="0"/>
              <a:t>ngular, </a:t>
            </a:r>
            <a:r>
              <a:rPr lang="en-US" b="1" dirty="0" err="1" smtClean="0"/>
              <a:t>N</a:t>
            </a:r>
            <a:r>
              <a:rPr lang="en-US" dirty="0" err="1" smtClean="0"/>
              <a:t>ode.js</a:t>
            </a:r>
            <a:r>
              <a:rPr lang="en-US" dirty="0" smtClean="0"/>
              <a:t>, </a:t>
            </a:r>
            <a:r>
              <a:rPr lang="en-US" b="1" dirty="0" smtClean="0"/>
              <a:t>E</a:t>
            </a:r>
            <a:r>
              <a:rPr lang="en-US" dirty="0" smtClean="0"/>
              <a:t>xpress</a:t>
            </a:r>
          </a:p>
          <a:p>
            <a:pPr lvl="1">
              <a:lnSpc>
                <a:spcPct val="150000"/>
              </a:lnSpc>
            </a:pPr>
            <a:r>
              <a:rPr lang="en-US" dirty="0" smtClean="0"/>
              <a:t>Custom Python pipeline for image processing</a:t>
            </a:r>
          </a:p>
          <a:p>
            <a:pPr lvl="1">
              <a:lnSpc>
                <a:spcPct val="150000"/>
              </a:lnSpc>
            </a:pPr>
            <a:r>
              <a:rPr lang="en-US" dirty="0" smtClean="0"/>
              <a:t>Operational Transformation (OT) implementation for collaborative editing with </a:t>
            </a:r>
            <a:r>
              <a:rPr lang="en-US" dirty="0" err="1" smtClean="0"/>
              <a:t>ShareJS</a:t>
            </a:r>
            <a:r>
              <a:rPr lang="en-US" dirty="0" smtClean="0"/>
              <a:t> and Rich-Text </a:t>
            </a:r>
            <a:r>
              <a:rPr lang="en-US" dirty="0" err="1" smtClean="0"/>
              <a:t>OTType</a:t>
            </a:r>
            <a:endParaRPr lang="en-US" dirty="0" smtClean="0"/>
          </a:p>
          <a:p>
            <a:pPr>
              <a:lnSpc>
                <a:spcPct val="150000"/>
              </a:lnSpc>
            </a:pPr>
            <a:r>
              <a:rPr lang="en-US" dirty="0" err="1" smtClean="0"/>
              <a:t>iOS</a:t>
            </a:r>
            <a:r>
              <a:rPr lang="en-US" dirty="0" smtClean="0"/>
              <a:t> Side:</a:t>
            </a:r>
          </a:p>
          <a:p>
            <a:pPr lvl="1">
              <a:lnSpc>
                <a:spcPct val="150000"/>
              </a:lnSpc>
            </a:pPr>
            <a:r>
              <a:rPr lang="en-US" dirty="0" smtClean="0"/>
              <a:t>Objective-C application built in </a:t>
            </a:r>
            <a:r>
              <a:rPr lang="en-US" dirty="0" err="1" smtClean="0"/>
              <a:t>Xcode</a:t>
            </a:r>
            <a:endParaRPr lang="en-US" dirty="0" smtClean="0"/>
          </a:p>
          <a:p>
            <a:pPr lvl="1">
              <a:lnSpc>
                <a:spcPct val="150000"/>
              </a:lnSpc>
            </a:pPr>
            <a:r>
              <a:rPr lang="en-US" dirty="0" err="1" smtClean="0"/>
              <a:t>iOS</a:t>
            </a:r>
            <a:r>
              <a:rPr lang="en-US" dirty="0" smtClean="0"/>
              <a:t> extension for uploading capability</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20</a:t>
            </a:fld>
            <a:endParaRPr lang="en-US" dirty="0"/>
          </a:p>
        </p:txBody>
      </p:sp>
    </p:spTree>
    <p:extLst>
      <p:ext uri="{BB962C8B-B14F-4D97-AF65-F5344CB8AC3E}">
        <p14:creationId xmlns:p14="http://schemas.microsoft.com/office/powerpoint/2010/main" val="1667041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21</a:t>
            </a:fld>
            <a:endParaRPr lang="en-US" dirty="0"/>
          </a:p>
        </p:txBody>
      </p:sp>
      <p:sp>
        <p:nvSpPr>
          <p:cNvPr id="5" name="Rectangle 4"/>
          <p:cNvSpPr/>
          <p:nvPr/>
        </p:nvSpPr>
        <p:spPr>
          <a:xfrm>
            <a:off x="290287" y="4523619"/>
            <a:ext cx="2636762" cy="1717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Cloudant</a:t>
            </a:r>
            <a:endParaRPr lang="en-US" dirty="0"/>
          </a:p>
        </p:txBody>
      </p:sp>
      <p:sp>
        <p:nvSpPr>
          <p:cNvPr id="6" name="Rectangle 5"/>
          <p:cNvSpPr/>
          <p:nvPr/>
        </p:nvSpPr>
        <p:spPr>
          <a:xfrm>
            <a:off x="3260876" y="1591733"/>
            <a:ext cx="2636762" cy="1717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a:t>
            </a:r>
            <a:r>
              <a:rPr lang="en-US" dirty="0" err="1" smtClean="0"/>
              <a:t>ode.js</a:t>
            </a:r>
            <a:r>
              <a:rPr lang="en-US" dirty="0" smtClean="0"/>
              <a:t> web application</a:t>
            </a:r>
            <a:endParaRPr lang="en-US" dirty="0"/>
          </a:p>
        </p:txBody>
      </p:sp>
      <p:cxnSp>
        <p:nvCxnSpPr>
          <p:cNvPr id="8" name="Straight Arrow Connector 7"/>
          <p:cNvCxnSpPr/>
          <p:nvPr/>
        </p:nvCxnSpPr>
        <p:spPr>
          <a:xfrm flipV="1">
            <a:off x="882953" y="3139925"/>
            <a:ext cx="2136019" cy="12869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a:off x="786191" y="2842382"/>
            <a:ext cx="2249716" cy="13183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6224210" y="4518782"/>
            <a:ext cx="2636762" cy="1717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iOS</a:t>
            </a:r>
            <a:r>
              <a:rPr lang="en-US" dirty="0" smtClean="0"/>
              <a:t> Application</a:t>
            </a:r>
            <a:endParaRPr lang="en-US" dirty="0"/>
          </a:p>
        </p:txBody>
      </p:sp>
      <p:cxnSp>
        <p:nvCxnSpPr>
          <p:cNvPr id="25" name="Straight Arrow Connector 24"/>
          <p:cNvCxnSpPr/>
          <p:nvPr/>
        </p:nvCxnSpPr>
        <p:spPr>
          <a:xfrm>
            <a:off x="6047619" y="2999619"/>
            <a:ext cx="2032000" cy="1354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flipH="1" flipV="1">
            <a:off x="6277429" y="2709333"/>
            <a:ext cx="2177143" cy="14635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094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Objects with </a:t>
            </a:r>
            <a:r>
              <a:rPr lang="en-US" dirty="0" err="1" smtClean="0"/>
              <a:t>Cloudant</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22</a:t>
            </a:fld>
            <a:endParaRPr lang="en-US" dirty="0"/>
          </a:p>
        </p:txBody>
      </p:sp>
      <p:pic>
        <p:nvPicPr>
          <p:cNvPr id="5" name="Picture 4" descr="Screen Shot 2015-01-11 at 9.0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8259"/>
            <a:ext cx="9144000" cy="1719482"/>
          </a:xfrm>
          <a:prstGeom prst="rect">
            <a:avLst/>
          </a:prstGeom>
        </p:spPr>
      </p:pic>
    </p:spTree>
    <p:extLst>
      <p:ext uri="{BB962C8B-B14F-4D97-AF65-F5344CB8AC3E}">
        <p14:creationId xmlns:p14="http://schemas.microsoft.com/office/powerpoint/2010/main" val="33976198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Objects with </a:t>
            </a:r>
            <a:r>
              <a:rPr lang="en-US" dirty="0" err="1" smtClean="0"/>
              <a:t>Cloudant</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23</a:t>
            </a:fld>
            <a:endParaRPr lang="en-US" dirty="0"/>
          </a:p>
        </p:txBody>
      </p:sp>
      <p:pic>
        <p:nvPicPr>
          <p:cNvPr id="5" name="Picture 4" descr="Screen Shot 2015-01-11 at 9.07.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7256"/>
            <a:ext cx="9144000" cy="2178630"/>
          </a:xfrm>
          <a:prstGeom prst="rect">
            <a:avLst/>
          </a:prstGeom>
        </p:spPr>
      </p:pic>
    </p:spTree>
    <p:extLst>
      <p:ext uri="{BB962C8B-B14F-4D97-AF65-F5344CB8AC3E}">
        <p14:creationId xmlns:p14="http://schemas.microsoft.com/office/powerpoint/2010/main" val="67835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Editing</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24</a:t>
            </a:fld>
            <a:endParaRPr lang="en-US" dirty="0"/>
          </a:p>
        </p:txBody>
      </p:sp>
      <p:sp>
        <p:nvSpPr>
          <p:cNvPr id="5" name="Rounded Rectangle 4"/>
          <p:cNvSpPr/>
          <p:nvPr/>
        </p:nvSpPr>
        <p:spPr>
          <a:xfrm>
            <a:off x="314476" y="1717523"/>
            <a:ext cx="3930952" cy="4547810"/>
          </a:xfrm>
          <a:prstGeom prst="round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27240" y="1257907"/>
            <a:ext cx="1753809" cy="369332"/>
          </a:xfrm>
          <a:prstGeom prst="rect">
            <a:avLst/>
          </a:prstGeom>
          <a:noFill/>
        </p:spPr>
        <p:txBody>
          <a:bodyPr wrap="square" rtlCol="0">
            <a:spAutoFit/>
          </a:bodyPr>
          <a:lstStyle/>
          <a:p>
            <a:r>
              <a:rPr lang="en-US" dirty="0" err="1"/>
              <a:t>n</a:t>
            </a:r>
            <a:r>
              <a:rPr lang="en-US" dirty="0" err="1" smtClean="0"/>
              <a:t>ode.js</a:t>
            </a:r>
            <a:r>
              <a:rPr lang="en-US" dirty="0" smtClean="0"/>
              <a:t> Server</a:t>
            </a:r>
            <a:endParaRPr lang="en-US" dirty="0"/>
          </a:p>
        </p:txBody>
      </p:sp>
      <p:sp>
        <p:nvSpPr>
          <p:cNvPr id="7" name="Rounded Rectangle 6"/>
          <p:cNvSpPr/>
          <p:nvPr/>
        </p:nvSpPr>
        <p:spPr>
          <a:xfrm>
            <a:off x="1173238" y="2213429"/>
            <a:ext cx="2213428" cy="1221619"/>
          </a:xfrm>
          <a:prstGeom prst="roundRect">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ShareJS</a:t>
            </a:r>
            <a:endParaRPr lang="en-US" dirty="0"/>
          </a:p>
        </p:txBody>
      </p:sp>
      <p:sp>
        <p:nvSpPr>
          <p:cNvPr id="8" name="Rounded Rectangle 7"/>
          <p:cNvSpPr/>
          <p:nvPr/>
        </p:nvSpPr>
        <p:spPr>
          <a:xfrm>
            <a:off x="1168400" y="4361541"/>
            <a:ext cx="2213428" cy="1221619"/>
          </a:xfrm>
          <a:prstGeom prst="roundRect">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LiveDB</a:t>
            </a:r>
            <a:endParaRPr lang="en-US" dirty="0"/>
          </a:p>
        </p:txBody>
      </p:sp>
      <p:sp>
        <p:nvSpPr>
          <p:cNvPr id="9" name="Rounded Rectangle 8"/>
          <p:cNvSpPr/>
          <p:nvPr/>
        </p:nvSpPr>
        <p:spPr>
          <a:xfrm>
            <a:off x="5014685" y="1712685"/>
            <a:ext cx="3930952" cy="4547810"/>
          </a:xfrm>
          <a:prstGeom prst="round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5873447" y="2208591"/>
            <a:ext cx="2213428" cy="1221619"/>
          </a:xfrm>
          <a:prstGeom prst="roundRect">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Sockets.IO</a:t>
            </a:r>
            <a:endParaRPr lang="en-US" dirty="0"/>
          </a:p>
        </p:txBody>
      </p:sp>
      <p:sp>
        <p:nvSpPr>
          <p:cNvPr id="11" name="Rounded Rectangle 10"/>
          <p:cNvSpPr/>
          <p:nvPr/>
        </p:nvSpPr>
        <p:spPr>
          <a:xfrm>
            <a:off x="5904895" y="4368797"/>
            <a:ext cx="2213428" cy="1221619"/>
          </a:xfrm>
          <a:prstGeom prst="roundRect">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QuillJS</a:t>
            </a:r>
            <a:endParaRPr lang="en-US" dirty="0"/>
          </a:p>
        </p:txBody>
      </p:sp>
      <p:cxnSp>
        <p:nvCxnSpPr>
          <p:cNvPr id="13" name="Straight Arrow Connector 12"/>
          <p:cNvCxnSpPr/>
          <p:nvPr/>
        </p:nvCxnSpPr>
        <p:spPr>
          <a:xfrm flipV="1">
            <a:off x="4245428" y="3744690"/>
            <a:ext cx="769257" cy="48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4245428" y="4228490"/>
            <a:ext cx="769257" cy="48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7" idx="2"/>
            <a:endCxn id="8" idx="0"/>
          </p:cNvCxnSpPr>
          <p:nvPr/>
        </p:nvCxnSpPr>
        <p:spPr>
          <a:xfrm flipH="1">
            <a:off x="2275114" y="3435048"/>
            <a:ext cx="4838" cy="9264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1" idx="0"/>
            <a:endCxn id="10" idx="2"/>
          </p:cNvCxnSpPr>
          <p:nvPr/>
        </p:nvCxnSpPr>
        <p:spPr>
          <a:xfrm flipH="1" flipV="1">
            <a:off x="6980161" y="3430210"/>
            <a:ext cx="31448" cy="938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6127450" y="1265164"/>
            <a:ext cx="1753809" cy="369332"/>
          </a:xfrm>
          <a:prstGeom prst="rect">
            <a:avLst/>
          </a:prstGeom>
          <a:noFill/>
        </p:spPr>
        <p:txBody>
          <a:bodyPr wrap="square" rtlCol="0">
            <a:spAutoFit/>
          </a:bodyPr>
          <a:lstStyle/>
          <a:p>
            <a:r>
              <a:rPr lang="en-US" dirty="0" smtClean="0"/>
              <a:t>Web Front-End</a:t>
            </a:r>
            <a:endParaRPr lang="en-US" dirty="0"/>
          </a:p>
        </p:txBody>
      </p:sp>
    </p:spTree>
    <p:extLst>
      <p:ext uri="{BB962C8B-B14F-4D97-AF65-F5344CB8AC3E}">
        <p14:creationId xmlns:p14="http://schemas.microsoft.com/office/powerpoint/2010/main" val="307767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Production Environment</a:t>
            </a:r>
            <a:endParaRPr lang="en-US" dirty="0"/>
          </a:p>
        </p:txBody>
      </p:sp>
    </p:spTree>
    <p:extLst>
      <p:ext uri="{BB962C8B-B14F-4D97-AF65-F5344CB8AC3E}">
        <p14:creationId xmlns:p14="http://schemas.microsoft.com/office/powerpoint/2010/main" val="3772833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Production Environment</a:t>
            </a:r>
            <a:endParaRPr lang="en-US" dirty="0"/>
          </a:p>
        </p:txBody>
      </p:sp>
      <p:sp>
        <p:nvSpPr>
          <p:cNvPr id="4" name="Content Placeholder 3"/>
          <p:cNvSpPr>
            <a:spLocks noGrp="1"/>
          </p:cNvSpPr>
          <p:nvPr>
            <p:ph idx="1"/>
          </p:nvPr>
        </p:nvSpPr>
        <p:spPr/>
        <p:txBody>
          <a:bodyPr>
            <a:normAutofit/>
          </a:bodyPr>
          <a:lstStyle/>
          <a:p>
            <a:pPr>
              <a:lnSpc>
                <a:spcPct val="150000"/>
              </a:lnSpc>
            </a:pPr>
            <a:r>
              <a:rPr lang="en-US" dirty="0" smtClean="0"/>
              <a:t>App lives on IBM </a:t>
            </a:r>
            <a:r>
              <a:rPr lang="en-US" dirty="0" err="1" smtClean="0"/>
              <a:t>Bluemix</a:t>
            </a:r>
            <a:endParaRPr lang="en-US" dirty="0" smtClean="0"/>
          </a:p>
          <a:p>
            <a:pPr lvl="1">
              <a:lnSpc>
                <a:spcPct val="150000"/>
              </a:lnSpc>
            </a:pPr>
            <a:r>
              <a:rPr lang="en-US" sz="2200" dirty="0" smtClean="0"/>
              <a:t>Ensures scalability that other solutions do not have</a:t>
            </a:r>
            <a:endParaRPr lang="en-US" sz="2200" dirty="0"/>
          </a:p>
          <a:p>
            <a:pPr>
              <a:lnSpc>
                <a:spcPct val="150000"/>
              </a:lnSpc>
            </a:pPr>
            <a:r>
              <a:rPr lang="en-US" dirty="0" smtClean="0"/>
              <a:t>Utilizes the auto scaling add-on</a:t>
            </a:r>
          </a:p>
          <a:p>
            <a:pPr lvl="1">
              <a:lnSpc>
                <a:spcPct val="150000"/>
              </a:lnSpc>
            </a:pPr>
            <a:r>
              <a:rPr lang="en-US" dirty="0" smtClean="0"/>
              <a:t>Configured </a:t>
            </a:r>
            <a:r>
              <a:rPr lang="en-US" dirty="0"/>
              <a:t>that so if the usage goes </a:t>
            </a:r>
            <a:r>
              <a:rPr lang="en-US" dirty="0" smtClean="0"/>
              <a:t>above a certain amount, </a:t>
            </a:r>
            <a:r>
              <a:rPr lang="en-US" dirty="0"/>
              <a:t>then </a:t>
            </a:r>
            <a:r>
              <a:rPr lang="en-US" dirty="0" smtClean="0"/>
              <a:t>another instance will be spawned</a:t>
            </a:r>
            <a:endParaRPr lang="en-US" dirty="0"/>
          </a:p>
          <a:p>
            <a:pPr>
              <a:lnSpc>
                <a:spcPct val="150000"/>
              </a:lnSpc>
            </a:pPr>
            <a:r>
              <a:rPr lang="en-US" dirty="0" smtClean="0"/>
              <a:t>Guaranteed </a:t>
            </a:r>
            <a:r>
              <a:rPr lang="en-US" dirty="0"/>
              <a:t>reliability of </a:t>
            </a:r>
            <a:r>
              <a:rPr lang="en-US" dirty="0" smtClean="0"/>
              <a:t>application</a:t>
            </a:r>
          </a:p>
          <a:p>
            <a:pPr lvl="1">
              <a:lnSpc>
                <a:spcPct val="150000"/>
              </a:lnSpc>
            </a:pPr>
            <a:r>
              <a:rPr lang="en-US" dirty="0" smtClean="0"/>
              <a:t>Linux containers </a:t>
            </a:r>
            <a:r>
              <a:rPr lang="en-US" dirty="0"/>
              <a:t>in which the app runs detects when </a:t>
            </a:r>
            <a:r>
              <a:rPr lang="en-US" dirty="0" smtClean="0"/>
              <a:t>the app </a:t>
            </a:r>
            <a:r>
              <a:rPr lang="en-US" dirty="0"/>
              <a:t>goes </a:t>
            </a:r>
            <a:r>
              <a:rPr lang="en-US" dirty="0" smtClean="0"/>
              <a:t>down, and another instance is created</a:t>
            </a:r>
            <a:endParaRPr lang="en-US" dirty="0"/>
          </a:p>
        </p:txBody>
      </p:sp>
    </p:spTree>
    <p:extLst>
      <p:ext uri="{BB962C8B-B14F-4D97-AF65-F5344CB8AC3E}">
        <p14:creationId xmlns:p14="http://schemas.microsoft.com/office/powerpoint/2010/main" val="171383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 Tools</a:t>
            </a:r>
            <a:endParaRPr lang="en-US" dirty="0"/>
          </a:p>
        </p:txBody>
      </p:sp>
      <p:sp>
        <p:nvSpPr>
          <p:cNvPr id="3" name="Content Placeholder 2"/>
          <p:cNvSpPr>
            <a:spLocks noGrp="1"/>
          </p:cNvSpPr>
          <p:nvPr>
            <p:ph idx="1"/>
          </p:nvPr>
        </p:nvSpPr>
        <p:spPr/>
        <p:txBody>
          <a:bodyPr/>
          <a:lstStyle/>
          <a:p>
            <a:pPr>
              <a:lnSpc>
                <a:spcPct val="200000"/>
              </a:lnSpc>
            </a:pPr>
            <a:r>
              <a:rPr lang="en-US" dirty="0" err="1" smtClean="0"/>
              <a:t>Git</a:t>
            </a:r>
            <a:r>
              <a:rPr lang="en-US" dirty="0" smtClean="0"/>
              <a:t> integration with IBM </a:t>
            </a:r>
            <a:r>
              <a:rPr lang="en-US" dirty="0" err="1" smtClean="0"/>
              <a:t>Bluemix</a:t>
            </a:r>
            <a:r>
              <a:rPr lang="en-US" dirty="0" smtClean="0"/>
              <a:t> for easy change pushing</a:t>
            </a:r>
          </a:p>
          <a:p>
            <a:pPr>
              <a:lnSpc>
                <a:spcPct val="200000"/>
              </a:lnSpc>
            </a:pPr>
            <a:r>
              <a:rPr lang="en-US" dirty="0" smtClean="0"/>
              <a:t>Default </a:t>
            </a:r>
            <a:r>
              <a:rPr lang="en-US" dirty="0" err="1" smtClean="0"/>
              <a:t>node.js</a:t>
            </a:r>
            <a:r>
              <a:rPr lang="en-US" dirty="0" smtClean="0"/>
              <a:t> </a:t>
            </a:r>
            <a:r>
              <a:rPr lang="en-US" dirty="0" err="1" smtClean="0"/>
              <a:t>bluemix</a:t>
            </a:r>
            <a:r>
              <a:rPr lang="en-US" dirty="0" smtClean="0"/>
              <a:t> kit</a:t>
            </a:r>
          </a:p>
          <a:p>
            <a:pPr>
              <a:lnSpc>
                <a:spcPct val="200000"/>
              </a:lnSpc>
            </a:pPr>
            <a:r>
              <a:rPr lang="en-US" dirty="0" smtClean="0"/>
              <a:t>Intuitive logging on </a:t>
            </a:r>
            <a:r>
              <a:rPr lang="en-US" dirty="0" err="1" smtClean="0"/>
              <a:t>Bluemix</a:t>
            </a:r>
            <a:r>
              <a:rPr lang="en-US" dirty="0"/>
              <a:t> </a:t>
            </a:r>
            <a:r>
              <a:rPr lang="en-US" dirty="0" smtClean="0"/>
              <a:t>for error debugging</a:t>
            </a:r>
          </a:p>
          <a:p>
            <a:pPr>
              <a:lnSpc>
                <a:spcPct val="200000"/>
              </a:lnSpc>
            </a:pPr>
            <a:r>
              <a:rPr lang="en-US" dirty="0" smtClean="0"/>
              <a:t>Easy integration and real-time data viewing with </a:t>
            </a:r>
            <a:r>
              <a:rPr lang="en-US" dirty="0" err="1" smtClean="0"/>
              <a:t>Cloudant</a:t>
            </a:r>
            <a:endParaRPr lang="en-US" dirty="0" smtClean="0"/>
          </a:p>
          <a:p>
            <a:pPr>
              <a:lnSpc>
                <a:spcPct val="200000"/>
              </a:lnSpc>
            </a:pP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27</a:t>
            </a:fld>
            <a:endParaRPr lang="en-US" dirty="0"/>
          </a:p>
        </p:txBody>
      </p:sp>
    </p:spTree>
    <p:extLst>
      <p:ext uri="{BB962C8B-B14F-4D97-AF65-F5344CB8AC3E}">
        <p14:creationId xmlns:p14="http://schemas.microsoft.com/office/powerpoint/2010/main" val="2017143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Bluemix</a:t>
            </a:r>
            <a:r>
              <a:rPr lang="en-US" dirty="0" smtClean="0"/>
              <a:t> Environment</a:t>
            </a:r>
            <a:endParaRPr lang="en-US" dirty="0"/>
          </a:p>
        </p:txBody>
      </p:sp>
      <p:pic>
        <p:nvPicPr>
          <p:cNvPr id="5" name="Content Placeholder 4" descr="Screen Shot 2015-01-11 at 9.05.59 PM.png"/>
          <p:cNvPicPr>
            <a:picLocks noGrp="1" noChangeAspect="1"/>
          </p:cNvPicPr>
          <p:nvPr>
            <p:ph idx="1"/>
          </p:nvPr>
        </p:nvPicPr>
        <p:blipFill>
          <a:blip r:embed="rId2">
            <a:extLst>
              <a:ext uri="{28A0092B-C50C-407E-A947-70E740481C1C}">
                <a14:useLocalDpi xmlns:a14="http://schemas.microsoft.com/office/drawing/2010/main" val="0"/>
              </a:ext>
            </a:extLst>
          </a:blip>
          <a:srcRect l="790" r="790"/>
          <a:stretch>
            <a:fillRect/>
          </a:stretch>
        </p:blipFill>
        <p:spPr>
          <a:xfrm>
            <a:off x="335450" y="1354667"/>
            <a:ext cx="8019601" cy="4950504"/>
          </a:xfrm>
        </p:spPr>
      </p:pic>
      <p:sp>
        <p:nvSpPr>
          <p:cNvPr id="4" name="Slide Number Placeholder 3"/>
          <p:cNvSpPr>
            <a:spLocks noGrp="1"/>
          </p:cNvSpPr>
          <p:nvPr>
            <p:ph type="sldNum" sz="quarter" idx="10"/>
          </p:nvPr>
        </p:nvSpPr>
        <p:spPr/>
        <p:txBody>
          <a:bodyPr/>
          <a:lstStyle/>
          <a:p>
            <a:fld id="{9B6B7A19-9BD6-654B-9E7A-5FCB6FF99B9F}" type="slidenum">
              <a:rPr lang="en-US" smtClean="0"/>
              <a:pPr/>
              <a:t>28</a:t>
            </a:fld>
            <a:endParaRPr lang="en-US" dirty="0"/>
          </a:p>
        </p:txBody>
      </p:sp>
    </p:spTree>
    <p:extLst>
      <p:ext uri="{BB962C8B-B14F-4D97-AF65-F5344CB8AC3E}">
        <p14:creationId xmlns:p14="http://schemas.microsoft.com/office/powerpoint/2010/main" val="273221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Speaker Backgrounds</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a:t>
            </a:fld>
            <a:endParaRPr lang="en-US" dirty="0"/>
          </a:p>
        </p:txBody>
      </p:sp>
      <p:pic>
        <p:nvPicPr>
          <p:cNvPr id="6" name="Picture 5"/>
          <p:cNvPicPr>
            <a:picLocks noChangeAspect="1"/>
          </p:cNvPicPr>
          <p:nvPr/>
        </p:nvPicPr>
        <p:blipFill>
          <a:blip r:embed="rId3"/>
          <a:stretch>
            <a:fillRect/>
          </a:stretch>
        </p:blipFill>
        <p:spPr>
          <a:xfrm>
            <a:off x="5767440" y="1441682"/>
            <a:ext cx="2109604" cy="2700293"/>
          </a:xfrm>
          <a:prstGeom prst="rect">
            <a:avLst/>
          </a:prstGeom>
        </p:spPr>
      </p:pic>
      <p:cxnSp>
        <p:nvCxnSpPr>
          <p:cNvPr id="9" name="Straight Connector 8"/>
          <p:cNvCxnSpPr/>
          <p:nvPr/>
        </p:nvCxnSpPr>
        <p:spPr>
          <a:xfrm>
            <a:off x="1063984" y="3833042"/>
            <a:ext cx="7013165"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063988" y="1361588"/>
            <a:ext cx="4381798" cy="2169825"/>
          </a:xfrm>
          <a:prstGeom prst="rect">
            <a:avLst/>
          </a:prstGeom>
          <a:noFill/>
        </p:spPr>
        <p:txBody>
          <a:bodyPr wrap="square" rtlCol="0">
            <a:spAutoFit/>
          </a:bodyPr>
          <a:lstStyle/>
          <a:p>
            <a:r>
              <a:rPr lang="en-US" sz="2400" dirty="0"/>
              <a:t>Jason </a:t>
            </a:r>
            <a:r>
              <a:rPr lang="en-US" sz="2400" dirty="0" smtClean="0"/>
              <a:t>Brooks</a:t>
            </a:r>
          </a:p>
          <a:p>
            <a:endParaRPr lang="en-US" sz="1500" dirty="0" smtClean="0"/>
          </a:p>
          <a:p>
            <a:pPr marL="285750" indent="-285750">
              <a:buFont typeface="Arial"/>
              <a:buChar char="•"/>
            </a:pPr>
            <a:r>
              <a:rPr lang="en-US" sz="1600" dirty="0" smtClean="0"/>
              <a:t>Third-Year Undergrad, Yale University</a:t>
            </a:r>
          </a:p>
          <a:p>
            <a:pPr marL="285750" indent="-285750">
              <a:buFont typeface="Arial"/>
              <a:buChar char="•"/>
            </a:pPr>
            <a:r>
              <a:rPr lang="en-US" sz="1600" dirty="0" smtClean="0"/>
              <a:t>Ex-</a:t>
            </a:r>
            <a:r>
              <a:rPr lang="en-US" sz="1600" dirty="0" err="1" smtClean="0"/>
              <a:t>MongoDB</a:t>
            </a:r>
            <a:r>
              <a:rPr lang="en-US" sz="1600" dirty="0" smtClean="0"/>
              <a:t> Software Engineer</a:t>
            </a:r>
          </a:p>
          <a:p>
            <a:pPr marL="285750" indent="-285750">
              <a:buFont typeface="Arial"/>
              <a:buChar char="•"/>
            </a:pPr>
            <a:r>
              <a:rPr lang="en-US" sz="1600" dirty="0" smtClean="0"/>
              <a:t>Future Facebook Software Engineer</a:t>
            </a:r>
          </a:p>
          <a:p>
            <a:pPr marL="285750" indent="-285750">
              <a:buFont typeface="Arial"/>
              <a:buChar char="•"/>
            </a:pPr>
            <a:r>
              <a:rPr lang="en-US" sz="1600" dirty="0" smtClean="0"/>
              <a:t>http://linkedin.com/in/jasonbrooks2</a:t>
            </a:r>
          </a:p>
          <a:p>
            <a:pPr marL="285750" indent="-285750">
              <a:buFont typeface="Arial"/>
              <a:buChar char="•"/>
            </a:pPr>
            <a:r>
              <a:rPr lang="en-US" sz="1600" dirty="0" smtClean="0"/>
              <a:t>http://github.com/jasonsbrooks</a:t>
            </a:r>
          </a:p>
          <a:p>
            <a:pPr marL="285750" indent="-285750">
              <a:buFont typeface="Arial"/>
              <a:buChar char="•"/>
            </a:pPr>
            <a:r>
              <a:rPr lang="en-US" sz="1600" dirty="0" smtClean="0"/>
              <a:t>http://twitter.com/jasonsbrooks</a:t>
            </a:r>
          </a:p>
        </p:txBody>
      </p:sp>
      <p:sp>
        <p:nvSpPr>
          <p:cNvPr id="12" name="TextBox 11"/>
          <p:cNvSpPr txBox="1"/>
          <p:nvPr/>
        </p:nvSpPr>
        <p:spPr>
          <a:xfrm>
            <a:off x="3950722" y="4054094"/>
            <a:ext cx="4126430" cy="938719"/>
          </a:xfrm>
          <a:prstGeom prst="rect">
            <a:avLst/>
          </a:prstGeom>
          <a:noFill/>
        </p:spPr>
        <p:txBody>
          <a:bodyPr wrap="square" rtlCol="0">
            <a:spAutoFit/>
          </a:bodyPr>
          <a:lstStyle/>
          <a:p>
            <a:r>
              <a:rPr lang="en-US" sz="2400" dirty="0" err="1" smtClean="0"/>
              <a:t>Sandhya</a:t>
            </a:r>
            <a:r>
              <a:rPr lang="en-US" sz="2400" dirty="0" smtClean="0"/>
              <a:t> </a:t>
            </a:r>
            <a:r>
              <a:rPr lang="en-US" sz="2400" dirty="0" err="1" smtClean="0"/>
              <a:t>Kapoor</a:t>
            </a:r>
            <a:endParaRPr lang="en-US" sz="2400" dirty="0" smtClean="0"/>
          </a:p>
          <a:p>
            <a:endParaRPr lang="en-US" sz="1500" dirty="0" smtClean="0"/>
          </a:p>
          <a:p>
            <a:pPr marL="285750" indent="-285750">
              <a:buFont typeface="Arial"/>
              <a:buChar char="•"/>
            </a:pPr>
            <a:r>
              <a:rPr lang="en-US" sz="1600" dirty="0" smtClean="0"/>
              <a:t>Info here</a:t>
            </a:r>
          </a:p>
        </p:txBody>
      </p:sp>
      <p:sp>
        <p:nvSpPr>
          <p:cNvPr id="15" name="Oval 14"/>
          <p:cNvSpPr/>
          <p:nvPr/>
        </p:nvSpPr>
        <p:spPr>
          <a:xfrm>
            <a:off x="1098310" y="4050440"/>
            <a:ext cx="2013568" cy="20135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Pic Here?</a:t>
            </a:r>
            <a:endParaRPr lang="en-US" dirty="0"/>
          </a:p>
        </p:txBody>
      </p:sp>
    </p:spTree>
    <p:extLst>
      <p:ext uri="{BB962C8B-B14F-4D97-AF65-F5344CB8AC3E}">
        <p14:creationId xmlns:p14="http://schemas.microsoft.com/office/powerpoint/2010/main" val="7935779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Cloudant</a:t>
            </a:r>
            <a:r>
              <a:rPr lang="en-US" dirty="0" smtClean="0"/>
              <a:t> Environment</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29</a:t>
            </a:fld>
            <a:endParaRPr lang="en-US" dirty="0"/>
          </a:p>
        </p:txBody>
      </p:sp>
      <p:pic>
        <p:nvPicPr>
          <p:cNvPr id="5" name="Picture 4" descr="Screen Shot 2015-01-11 at 9.06.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05" y="1499810"/>
            <a:ext cx="7504070" cy="4550451"/>
          </a:xfrm>
          <a:prstGeom prst="rect">
            <a:avLst/>
          </a:prstGeom>
        </p:spPr>
      </p:pic>
    </p:spTree>
    <p:extLst>
      <p:ext uri="{BB962C8B-B14F-4D97-AF65-F5344CB8AC3E}">
        <p14:creationId xmlns:p14="http://schemas.microsoft.com/office/powerpoint/2010/main" val="3578847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Demonstration</a:t>
            </a:r>
            <a:endParaRPr lang="en-US" dirty="0"/>
          </a:p>
        </p:txBody>
      </p:sp>
    </p:spTree>
    <p:extLst>
      <p:ext uri="{BB962C8B-B14F-4D97-AF65-F5344CB8AC3E}">
        <p14:creationId xmlns:p14="http://schemas.microsoft.com/office/powerpoint/2010/main" val="30453190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37728338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508" y="596973"/>
            <a:ext cx="8968154" cy="57921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62570"/>
            <a:ext cx="8229600" cy="422680"/>
          </a:xfrm>
        </p:spPr>
        <p:txBody>
          <a:bodyPr>
            <a:normAutofit fontScale="90000"/>
          </a:bodyPr>
          <a:lstStyle/>
          <a:p>
            <a:r>
              <a:rPr lang="en-US" sz="2400" dirty="0" smtClean="0"/>
              <a:t>Notices and Disclaimers</a:t>
            </a:r>
            <a:endParaRPr lang="en-US" sz="2400" dirty="0"/>
          </a:p>
        </p:txBody>
      </p:sp>
      <p:sp>
        <p:nvSpPr>
          <p:cNvPr id="5" name="Content Placeholder 4"/>
          <p:cNvSpPr txBox="1">
            <a:spLocks noGrp="1"/>
          </p:cNvSpPr>
          <p:nvPr>
            <p:ph idx="1"/>
          </p:nvPr>
        </p:nvSpPr>
        <p:spPr>
          <a:xfrm>
            <a:off x="105508" y="604786"/>
            <a:ext cx="8956431" cy="5791329"/>
          </a:xfrm>
          <a:prstGeom prst="rect">
            <a:avLst/>
          </a:prstGeom>
          <a:noFill/>
        </p:spPr>
        <p:txBody>
          <a:bodyPr wrap="square" rtlCol="0">
            <a:spAutoFit/>
          </a:bodyPr>
          <a:lstStyle/>
          <a:p>
            <a:pPr marL="0" indent="0" hangingPunct="0">
              <a:spcBef>
                <a:spcPts val="0"/>
              </a:spcBef>
              <a:spcAft>
                <a:spcPts val="1000"/>
              </a:spcAft>
              <a:buNone/>
            </a:pPr>
            <a:r>
              <a:rPr lang="en-US" sz="1200" dirty="0"/>
              <a:t>Copyright © </a:t>
            </a:r>
            <a:r>
              <a:rPr lang="en-US" sz="1200" dirty="0" smtClean="0"/>
              <a:t>2015 </a:t>
            </a:r>
            <a:r>
              <a:rPr lang="en-US" sz="1200" dirty="0"/>
              <a:t>by International Business Machines </a:t>
            </a:r>
            <a:r>
              <a:rPr lang="en-US" sz="1200" dirty="0" smtClean="0"/>
              <a:t>Corporation (IBM).  No </a:t>
            </a:r>
            <a:r>
              <a:rPr lang="en-US" sz="1200" dirty="0"/>
              <a:t>part of this document may be reproduced or transmitted in any form without written permission from </a:t>
            </a:r>
            <a:r>
              <a:rPr lang="en-US" sz="1200" dirty="0" smtClean="0"/>
              <a:t>IBM. </a:t>
            </a:r>
          </a:p>
          <a:p>
            <a:pPr marL="0" indent="0" hangingPunct="0">
              <a:spcBef>
                <a:spcPts val="0"/>
              </a:spcBef>
              <a:spcAft>
                <a:spcPts val="1000"/>
              </a:spcAft>
              <a:buNone/>
            </a:pPr>
            <a:r>
              <a:rPr lang="en-US" sz="1200" b="1" dirty="0" smtClean="0"/>
              <a:t>U.S</a:t>
            </a:r>
            <a:r>
              <a:rPr lang="en-US" sz="1200" b="1" dirty="0"/>
              <a:t>. Government Users Restricted Rights - Use, duplication or disclosure restricted by GSA ADP Schedule Contract with </a:t>
            </a:r>
            <a:r>
              <a:rPr lang="en-US" sz="1200" b="1" dirty="0" smtClean="0"/>
              <a:t>IBM.</a:t>
            </a:r>
            <a:endParaRPr lang="en-US" sz="1200" b="1" dirty="0"/>
          </a:p>
          <a:p>
            <a:pPr marL="0" indent="0" hangingPunct="0">
              <a:spcBef>
                <a:spcPts val="0"/>
              </a:spcBef>
              <a:spcAft>
                <a:spcPts val="1000"/>
              </a:spcAft>
              <a:buNone/>
            </a:pPr>
            <a:r>
              <a:rPr lang="en-US" sz="1200" dirty="0" smtClean="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cap="all" dirty="0" smtClean="0">
                <a:ea typeface="MS PGothic" panose="020B0600070205080204" pitchFamily="34" charset="-128"/>
              </a:rPr>
              <a:t>THIS </a:t>
            </a:r>
            <a:r>
              <a:rPr lang="en-US" sz="1200" cap="all" dirty="0" smtClean="0"/>
              <a:t>document is distributed "AS IS" without any warranty, either express or implied. </a:t>
            </a:r>
            <a:r>
              <a:rPr lang="en-US" sz="1200" dirty="0" smtClean="0"/>
              <a:t> </a:t>
            </a:r>
            <a:r>
              <a:rPr lang="en-US" sz="1200" cap="all" dirty="0"/>
              <a:t>In no event shall IBM be liable for any damage arising from the use of this information, including but not limited to, loss of data, business interruption, loss of profit or loss of </a:t>
            </a:r>
            <a:r>
              <a:rPr lang="en-US" sz="1200" cap="all" dirty="0" smtClean="0"/>
              <a:t>opportunity.  </a:t>
            </a:r>
            <a:r>
              <a:rPr lang="en-US" sz="1200" dirty="0" smtClean="0"/>
              <a:t>IBM </a:t>
            </a:r>
            <a:r>
              <a:rPr lang="en-US" sz="1200" dirty="0"/>
              <a:t>products </a:t>
            </a:r>
            <a:r>
              <a:rPr lang="en-US" sz="1200" dirty="0" smtClean="0"/>
              <a:t>and services are </a:t>
            </a:r>
            <a:r>
              <a:rPr lang="en-US" sz="1200" dirty="0"/>
              <a:t>warranted according to the terms and conditions of the agreements </a:t>
            </a:r>
            <a:r>
              <a:rPr lang="en-US" sz="1200" dirty="0" smtClean="0"/>
              <a:t>under </a:t>
            </a:r>
            <a:r>
              <a:rPr lang="en-US" sz="1200" dirty="0"/>
              <a:t>which they are provided</a:t>
            </a:r>
            <a:r>
              <a:rPr lang="en-US" sz="1200" dirty="0" smtClean="0"/>
              <a:t>.</a:t>
            </a:r>
            <a:r>
              <a:rPr lang="en-US" sz="1200" dirty="0" smtClean="0">
                <a:effectLst/>
              </a:rPr>
              <a:t> </a:t>
            </a:r>
            <a:endParaRPr lang="en-US" sz="1200" dirty="0" smtClean="0"/>
          </a:p>
          <a:p>
            <a:pPr marL="0" indent="0" hangingPunct="0">
              <a:spcBef>
                <a:spcPts val="0"/>
              </a:spcBef>
              <a:spcAft>
                <a:spcPts val="1000"/>
              </a:spcAft>
              <a:buNone/>
            </a:pPr>
            <a:r>
              <a:rPr lang="en-US" sz="1200" b="1" dirty="0" smtClean="0"/>
              <a:t>Any </a:t>
            </a:r>
            <a:r>
              <a:rPr lang="en-US" sz="1200" b="1" dirty="0"/>
              <a:t>statements regarding IBM's future </a:t>
            </a:r>
            <a:r>
              <a:rPr lang="en-US" sz="1200" b="1" dirty="0" smtClean="0"/>
              <a:t>direction, intent or product plans </a:t>
            </a:r>
            <a:r>
              <a:rPr lang="en-US" sz="1200" b="1" dirty="0"/>
              <a:t>are subject to change or withdrawal without </a:t>
            </a:r>
            <a:r>
              <a:rPr lang="en-US" sz="1200" b="1" dirty="0" smtClean="0"/>
              <a:t>notice.</a:t>
            </a:r>
          </a:p>
          <a:p>
            <a:pPr marL="0" indent="0" hangingPunct="0">
              <a:spcBef>
                <a:spcPts val="0"/>
              </a:spcBef>
              <a:spcAft>
                <a:spcPts val="1000"/>
              </a:spcAft>
              <a:buNone/>
            </a:pPr>
            <a:r>
              <a:rPr lang="en-US" sz="1200" dirty="0" smtClean="0"/>
              <a:t>Performance data contained herein was generally obtained in a controlled, isolated environments.  </a:t>
            </a:r>
            <a:r>
              <a:rPr lang="en-US" sz="1200" dirty="0" smtClean="0">
                <a:ea typeface="MS PGothic" panose="020B0600070205080204" pitchFamily="34" charset="-128"/>
              </a:rPr>
              <a:t>Customer examples are presented as illustrations of how those customers have used IBM products and the results they may have achieved.  </a:t>
            </a:r>
            <a:r>
              <a:rPr lang="en-US" sz="1200" dirty="0" smtClean="0"/>
              <a:t>Actual performance, cost, savings or other results in other operating environments may vary.  </a:t>
            </a:r>
          </a:p>
          <a:p>
            <a:pPr marL="0" indent="0">
              <a:spcBef>
                <a:spcPts val="0"/>
              </a:spcBef>
              <a:spcAft>
                <a:spcPts val="1000"/>
              </a:spcAft>
              <a:buNone/>
            </a:pPr>
            <a:r>
              <a:rPr lang="en-US" sz="1200" dirty="0" smtClean="0"/>
              <a:t>References in this document to IBM products, programs, or services does not imply that IBM intends to make such products, programs or services available in all countries in which IBM operates or does business.  </a:t>
            </a:r>
          </a:p>
          <a:p>
            <a:pPr marL="0" indent="0">
              <a:spcBef>
                <a:spcPts val="0"/>
              </a:spcBef>
              <a:spcAft>
                <a:spcPts val="1000"/>
              </a:spcAft>
              <a:buNone/>
            </a:pPr>
            <a:r>
              <a:rPr lang="en-US" sz="1200" dirty="0" smtClean="0">
                <a:ea typeface="MS PGothic" panose="020B0600070205080204" pitchFamily="34" charset="-128"/>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 </a:t>
            </a:r>
          </a:p>
          <a:p>
            <a:pPr marL="0" indent="0">
              <a:spcBef>
                <a:spcPts val="0"/>
              </a:spcBef>
              <a:spcAft>
                <a:spcPts val="1000"/>
              </a:spcAft>
              <a:buNone/>
            </a:pPr>
            <a:r>
              <a:rPr lang="en-US" sz="1200" dirty="0" smtClean="0"/>
              <a:t>It </a:t>
            </a:r>
            <a:r>
              <a:rPr lang="en-US" sz="1200" dirty="0"/>
              <a:t>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a:t>
            </a:r>
            <a:r>
              <a:rPr lang="en-US" sz="1200" dirty="0" smtClean="0"/>
              <a:t>.  </a:t>
            </a:r>
            <a:r>
              <a:rPr lang="en-US" sz="1200" dirty="0"/>
              <a:t>IBM does not provide legal advice or represent or warrant that its services or products will ensure that the customer is in compliance with any law</a:t>
            </a:r>
            <a:r>
              <a:rPr lang="en-US" sz="1200" dirty="0" smtClean="0"/>
              <a:t>.</a:t>
            </a:r>
            <a:endParaRPr lang="en-US" sz="1200" dirty="0"/>
          </a:p>
        </p:txBody>
      </p:sp>
    </p:spTree>
    <p:extLst>
      <p:ext uri="{BB962C8B-B14F-4D97-AF65-F5344CB8AC3E}">
        <p14:creationId xmlns:p14="http://schemas.microsoft.com/office/powerpoint/2010/main" val="32397010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70"/>
            <a:ext cx="8229600" cy="422680"/>
          </a:xfrm>
        </p:spPr>
        <p:txBody>
          <a:bodyPr>
            <a:normAutofit fontScale="90000"/>
          </a:bodyPr>
          <a:lstStyle/>
          <a:p>
            <a:r>
              <a:rPr lang="en-US" sz="2400" dirty="0" smtClean="0"/>
              <a:t>Notices and Disclaimers (con’t)</a:t>
            </a:r>
            <a:endParaRPr lang="en-US" sz="2400" dirty="0"/>
          </a:p>
        </p:txBody>
      </p:sp>
      <p:sp>
        <p:nvSpPr>
          <p:cNvPr id="5" name="Content Placeholder 4"/>
          <p:cNvSpPr txBox="1">
            <a:spLocks noGrp="1"/>
          </p:cNvSpPr>
          <p:nvPr>
            <p:ph idx="1"/>
          </p:nvPr>
        </p:nvSpPr>
        <p:spPr>
          <a:xfrm>
            <a:off x="457200" y="1004287"/>
            <a:ext cx="8229600" cy="3894399"/>
          </a:xfrm>
          <a:prstGeom prst="rect">
            <a:avLst/>
          </a:prstGeom>
          <a:noFill/>
        </p:spPr>
        <p:txBody>
          <a:bodyPr wrap="square" rtlCol="0">
            <a:spAutoFit/>
          </a:bodyPr>
          <a:lstStyle/>
          <a:p>
            <a:pPr marL="0" indent="0">
              <a:spcBef>
                <a:spcPts val="0"/>
              </a:spcBef>
              <a:spcAft>
                <a:spcPts val="1000"/>
              </a:spcAft>
              <a:buNone/>
            </a:pPr>
            <a:r>
              <a:rPr lang="en-US" sz="1200" dirty="0" smtClean="0"/>
              <a:t>Information concerning non-IBM products was obtained from the</a:t>
            </a:r>
            <a:r>
              <a:rPr lang="en-US" sz="1200" cap="all" dirty="0" smtClean="0"/>
              <a:t> </a:t>
            </a:r>
            <a:r>
              <a:rPr lang="en-US" sz="1200" dirty="0" smtClean="0"/>
              <a:t>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a:t>
            </a:r>
            <a:r>
              <a:rPr lang="en-US" sz="1200" dirty="0" smtClean="0">
                <a:effectLst/>
              </a:rPr>
              <a:t> </a:t>
            </a:r>
            <a:r>
              <a:rPr lang="en-US" sz="1200" dirty="0"/>
              <a:t>IBM does not warrant the quality of any third-party products, or the ability of any such third-party products to interoperate with IBM’s products</a:t>
            </a:r>
            <a:r>
              <a:rPr lang="en-US" sz="1200" cap="all" dirty="0"/>
              <a:t>.  IBM expressly disclaims all warranties, expressed or implied, including but not limited to, the implied warranties of merchantability and fitness for a particular purpose.</a:t>
            </a:r>
            <a:r>
              <a:rPr lang="en-US" sz="1200" cap="all" dirty="0" smtClean="0">
                <a:effectLst/>
              </a:rPr>
              <a:t> </a:t>
            </a:r>
            <a:endParaRPr lang="en-US" sz="1200" cap="all" dirty="0" smtClean="0"/>
          </a:p>
          <a:p>
            <a:pPr marL="0" indent="0">
              <a:spcBef>
                <a:spcPts val="0"/>
              </a:spcBef>
              <a:spcAft>
                <a:spcPts val="1000"/>
              </a:spcAft>
              <a:buNone/>
            </a:pPr>
            <a:r>
              <a:rPr lang="en-US" sz="1200" dirty="0" smtClean="0"/>
              <a:t>The provision of the information contained herein is not intended to, and does not, grant any right or license under any IBM patents, copyrights, trademarks or other intellectual property right.</a:t>
            </a:r>
            <a:r>
              <a:rPr lang="en-US" sz="1200" cap="all" dirty="0" smtClean="0"/>
              <a:t> </a:t>
            </a:r>
          </a:p>
          <a:p>
            <a:r>
              <a:rPr lang="en-US" sz="1200" dirty="0"/>
              <a:t>IBM, the IBM logo, ibm.com, </a:t>
            </a:r>
            <a:r>
              <a:rPr lang="en-US" sz="1200" dirty="0" smtClean="0"/>
              <a:t>Bluemix, Blueworks Live, CICS, Clearcase, DOORS</a:t>
            </a:r>
            <a:r>
              <a:rPr lang="en-US" sz="1200" dirty="0"/>
              <a:t>®, Enterprise Document Management System™, Global Business Services ®, Global Technology Services ®, </a:t>
            </a:r>
            <a:r>
              <a:rPr lang="en-US" sz="1200" dirty="0" smtClean="0"/>
              <a:t>Information on Demand, ILOG, Maximo</a:t>
            </a:r>
            <a:r>
              <a:rPr lang="en-US" sz="1200" dirty="0"/>
              <a:t>®, MQIntegrator®, MQSeries®, Netcool®, </a:t>
            </a:r>
            <a:r>
              <a:rPr lang="en-US" sz="1200" dirty="0" smtClean="0"/>
              <a:t>OMEGAMON, OpenPower, PureAnalytics</a:t>
            </a:r>
            <a:r>
              <a:rPr lang="en-US" sz="1200" dirty="0"/>
              <a:t>™, PureApplication®, pureCluster™, PureCoverage®, PureData®, PureExperience®, PureFlex®, pureQuery®, pureScale®, PureSystems®, QRadar®, Rational®, Rhapsody®, </a:t>
            </a:r>
            <a:r>
              <a:rPr lang="en-US" sz="1200" dirty="0" smtClean="0"/>
              <a:t>SoDA, SPSS, StoredIQ, Tivoli</a:t>
            </a:r>
            <a:r>
              <a:rPr lang="en-US" sz="1200" dirty="0"/>
              <a:t>®, Trusteer®, urban{code}®, </a:t>
            </a:r>
            <a:r>
              <a:rPr lang="en-US" sz="1200" dirty="0" smtClean="0"/>
              <a:t>Watson, WebSphere</a:t>
            </a:r>
            <a:r>
              <a:rPr lang="en-US" sz="1200" dirty="0"/>
              <a:t>®, Worklight®, X-Force® and System z® </a:t>
            </a:r>
            <a:r>
              <a:rPr lang="en-US" sz="1200" dirty="0" smtClean="0"/>
              <a:t>Z/OS, are </a:t>
            </a:r>
            <a:r>
              <a:rPr lang="en-US" sz="1200" dirty="0"/>
              <a:t>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dirty="0" smtClean="0"/>
              <a:t>:  </a:t>
            </a:r>
            <a:r>
              <a:rPr lang="en-US" sz="1200" dirty="0" smtClean="0">
                <a:hlinkClick r:id="rId2"/>
              </a:rPr>
              <a:t>www.ibm.com/legal/copytrade.shtml</a:t>
            </a:r>
            <a:r>
              <a:rPr lang="en-US" sz="1200" dirty="0" smtClean="0"/>
              <a:t>.</a:t>
            </a:r>
            <a:endParaRPr lang="en-US" sz="1200" dirty="0"/>
          </a:p>
        </p:txBody>
      </p:sp>
    </p:spTree>
    <p:extLst>
      <p:ext uri="{BB962C8B-B14F-4D97-AF65-F5344CB8AC3E}">
        <p14:creationId xmlns:p14="http://schemas.microsoft.com/office/powerpoint/2010/main" val="23580477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418203" y="792659"/>
            <a:ext cx="4884907" cy="1040475"/>
          </a:xfrm>
          <a:ln>
            <a:noFill/>
          </a:ln>
        </p:spPr>
        <p:txBody>
          <a:bodyPr/>
          <a:lstStyle/>
          <a:p>
            <a:r>
              <a:rPr lang="en-US" dirty="0" smtClean="0"/>
              <a:t>Thank You</a:t>
            </a:r>
            <a:endParaRPr lang="en-US" dirty="0"/>
          </a:p>
        </p:txBody>
      </p:sp>
      <p:sp>
        <p:nvSpPr>
          <p:cNvPr id="3" name="Content Placeholder 2"/>
          <p:cNvSpPr txBox="1">
            <a:spLocks/>
          </p:cNvSpPr>
          <p:nvPr/>
        </p:nvSpPr>
        <p:spPr>
          <a:xfrm>
            <a:off x="332903" y="1984442"/>
            <a:ext cx="4150320" cy="2947482"/>
          </a:xfrm>
          <a:prstGeom prst="rect">
            <a:avLst/>
          </a:prstGeom>
        </p:spPr>
        <p:txBody>
          <a:bodyPr/>
          <a:lstStyle>
            <a:lvl1pPr marL="298450" indent="-298450" algn="l" defTabSz="457200" rtl="0" eaLnBrk="1" latinLnBrk="0" hangingPunct="1">
              <a:spcBef>
                <a:spcPct val="20000"/>
              </a:spcBef>
              <a:buClr>
                <a:schemeClr val="accent1"/>
              </a:buClr>
              <a:buSzPct val="100000"/>
              <a:buFont typeface="Arial"/>
              <a:buChar char="•"/>
              <a:defRPr sz="2200" kern="1200">
                <a:solidFill>
                  <a:schemeClr val="tx1"/>
                </a:solidFill>
                <a:latin typeface="+mn-lt"/>
                <a:ea typeface="+mn-ea"/>
                <a:cs typeface="+mn-cs"/>
              </a:defRPr>
            </a:lvl1pPr>
            <a:lvl2pPr marL="712788"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082675" indent="-228600" algn="l" defTabSz="457200" rtl="0" eaLnBrk="1" latinLnBrk="0" hangingPunct="1">
              <a:spcBef>
                <a:spcPct val="20000"/>
              </a:spcBef>
              <a:buFont typeface="Lucida Grande"/>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ct val="50000"/>
              </a:spcBef>
              <a:buFont typeface="Arial"/>
              <a:buNone/>
            </a:pPr>
            <a:r>
              <a:rPr lang="en-US" sz="2800" dirty="0" smtClean="0">
                <a:solidFill>
                  <a:srgbClr val="00B0F0"/>
                </a:solidFill>
              </a:rPr>
              <a:t>Your Feedback is Important!</a:t>
            </a:r>
          </a:p>
          <a:p>
            <a:pPr marL="0" indent="0" algn="ctr" defTabSz="914400">
              <a:buNone/>
            </a:pPr>
            <a:endParaRPr lang="en-US" dirty="0" smtClean="0">
              <a:solidFill>
                <a:srgbClr val="000000"/>
              </a:solidFill>
            </a:endParaRPr>
          </a:p>
          <a:p>
            <a:pPr marL="0" indent="0" algn="ctr" defTabSz="914400">
              <a:buFont typeface="Arial"/>
              <a:buNone/>
            </a:pPr>
            <a:r>
              <a:rPr lang="en-US" sz="1800" dirty="0" smtClean="0">
                <a:solidFill>
                  <a:srgbClr val="000000"/>
                </a:solidFill>
              </a:rPr>
              <a:t>Access the InterConnect 2015 Conference CONNECT Attendee Portal to complete your session surveys from your smartphone, </a:t>
            </a:r>
          </a:p>
          <a:p>
            <a:pPr marL="0" indent="0" algn="ctr" defTabSz="914400">
              <a:buFont typeface="Arial"/>
              <a:buNone/>
            </a:pPr>
            <a:r>
              <a:rPr lang="en-US" sz="1800" dirty="0" smtClean="0">
                <a:solidFill>
                  <a:srgbClr val="000000"/>
                </a:solidFill>
              </a:rPr>
              <a:t>laptop or conference kiosk.</a:t>
            </a:r>
          </a:p>
          <a:p>
            <a:endParaRPr lang="en-US" dirty="0"/>
          </a:p>
        </p:txBody>
      </p:sp>
    </p:spTree>
    <p:extLst>
      <p:ext uri="{BB962C8B-B14F-4D97-AF65-F5344CB8AC3E}">
        <p14:creationId xmlns:p14="http://schemas.microsoft.com/office/powerpoint/2010/main" val="4914221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lstStyle/>
          <a:p>
            <a:pPr>
              <a:lnSpc>
                <a:spcPct val="130000"/>
              </a:lnSpc>
            </a:pPr>
            <a:r>
              <a:rPr lang="en-US" dirty="0" smtClean="0"/>
              <a:t>Background and Motivation</a:t>
            </a:r>
          </a:p>
          <a:p>
            <a:pPr>
              <a:lnSpc>
                <a:spcPct val="130000"/>
              </a:lnSpc>
            </a:pPr>
            <a:r>
              <a:rPr lang="en-US" dirty="0"/>
              <a:t>W</a:t>
            </a:r>
            <a:r>
              <a:rPr lang="en-US" dirty="0" smtClean="0"/>
              <a:t>hat </a:t>
            </a:r>
            <a:r>
              <a:rPr lang="en-US" dirty="0"/>
              <a:t>is </a:t>
            </a:r>
            <a:r>
              <a:rPr lang="en-US" dirty="0" smtClean="0"/>
              <a:t>Notable </a:t>
            </a:r>
            <a:r>
              <a:rPr lang="en-US" dirty="0"/>
              <a:t>about </a:t>
            </a:r>
            <a:r>
              <a:rPr lang="en-US" dirty="0" err="1"/>
              <a:t>Noteable</a:t>
            </a:r>
            <a:r>
              <a:rPr lang="en-US" dirty="0" smtClean="0"/>
              <a:t>?</a:t>
            </a:r>
          </a:p>
          <a:p>
            <a:pPr lvl="1">
              <a:lnSpc>
                <a:spcPct val="130000"/>
              </a:lnSpc>
            </a:pPr>
            <a:r>
              <a:rPr lang="en-US" dirty="0" smtClean="0"/>
              <a:t>Application Walkthrough</a:t>
            </a:r>
          </a:p>
          <a:p>
            <a:pPr>
              <a:lnSpc>
                <a:spcPct val="130000"/>
              </a:lnSpc>
            </a:pPr>
            <a:r>
              <a:rPr lang="en-US" dirty="0" smtClean="0"/>
              <a:t>Architecture and Technology Stack</a:t>
            </a:r>
          </a:p>
          <a:p>
            <a:pPr>
              <a:lnSpc>
                <a:spcPct val="130000"/>
              </a:lnSpc>
            </a:pPr>
            <a:r>
              <a:rPr lang="en-US" dirty="0" smtClean="0"/>
              <a:t>Production Environment</a:t>
            </a:r>
          </a:p>
          <a:p>
            <a:pPr>
              <a:lnSpc>
                <a:spcPct val="130000"/>
              </a:lnSpc>
            </a:pPr>
            <a:r>
              <a:rPr lang="en-US" dirty="0" smtClean="0"/>
              <a:t>Live Demonstration</a:t>
            </a:r>
          </a:p>
          <a:p>
            <a:pPr>
              <a:lnSpc>
                <a:spcPct val="130000"/>
              </a:lnSpc>
            </a:pPr>
            <a:r>
              <a:rPr lang="en-US" dirty="0" smtClean="0"/>
              <a:t>Q&amp;A</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3</a:t>
            </a:fld>
            <a:endParaRPr lang="en-US" dirty="0"/>
          </a:p>
        </p:txBody>
      </p:sp>
    </p:spTree>
    <p:extLst>
      <p:ext uri="{BB962C8B-B14F-4D97-AF65-F5344CB8AC3E}">
        <p14:creationId xmlns:p14="http://schemas.microsoft.com/office/powerpoint/2010/main" val="12045449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 &amp; Motivation</a:t>
            </a:r>
            <a:endParaRPr lang="en-US" dirty="0"/>
          </a:p>
        </p:txBody>
      </p:sp>
    </p:spTree>
    <p:extLst>
      <p:ext uri="{BB962C8B-B14F-4D97-AF65-F5344CB8AC3E}">
        <p14:creationId xmlns:p14="http://schemas.microsoft.com/office/powerpoint/2010/main" val="1817481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and Motivation</a:t>
            </a:r>
            <a:endParaRPr lang="en-US" dirty="0"/>
          </a:p>
        </p:txBody>
      </p:sp>
      <p:sp>
        <p:nvSpPr>
          <p:cNvPr id="3" name="Content Placeholder 2"/>
          <p:cNvSpPr>
            <a:spLocks noGrp="1"/>
          </p:cNvSpPr>
          <p:nvPr>
            <p:ph idx="1"/>
          </p:nvPr>
        </p:nvSpPr>
        <p:spPr/>
        <p:txBody>
          <a:bodyPr/>
          <a:lstStyle/>
          <a:p>
            <a:pPr>
              <a:lnSpc>
                <a:spcPct val="200000"/>
              </a:lnSpc>
            </a:pPr>
            <a:r>
              <a:rPr lang="en-US" dirty="0" err="1" smtClean="0"/>
              <a:t>PennApps</a:t>
            </a:r>
            <a:r>
              <a:rPr lang="en-US" dirty="0" smtClean="0"/>
              <a:t> Hackathon, Fall 2014</a:t>
            </a:r>
          </a:p>
          <a:p>
            <a:pPr>
              <a:lnSpc>
                <a:spcPct val="200000"/>
              </a:lnSpc>
            </a:pPr>
            <a:r>
              <a:rPr lang="en-US" dirty="0" smtClean="0"/>
              <a:t>Evolution of note-taking </a:t>
            </a:r>
            <a:r>
              <a:rPr lang="en-US" dirty="0" smtClean="0"/>
              <a:t>– it’s </a:t>
            </a:r>
            <a:r>
              <a:rPr lang="en-US" dirty="0" smtClean="0"/>
              <a:t>now a digital experience</a:t>
            </a:r>
          </a:p>
          <a:p>
            <a:pPr lvl="1">
              <a:lnSpc>
                <a:spcPct val="200000"/>
              </a:lnSpc>
            </a:pPr>
            <a:r>
              <a:rPr lang="en-US" dirty="0" smtClean="0"/>
              <a:t>Typed notes</a:t>
            </a:r>
          </a:p>
          <a:p>
            <a:pPr lvl="1">
              <a:lnSpc>
                <a:spcPct val="200000"/>
              </a:lnSpc>
            </a:pPr>
            <a:r>
              <a:rPr lang="en-US" dirty="0" smtClean="0"/>
              <a:t>Tablets and smart-pens</a:t>
            </a:r>
          </a:p>
          <a:p>
            <a:pPr>
              <a:lnSpc>
                <a:spcPct val="200000"/>
              </a:lnSpc>
            </a:pPr>
            <a:r>
              <a:rPr lang="en-US" dirty="0" smtClean="0"/>
              <a:t>Two main conclusions:</a:t>
            </a:r>
          </a:p>
          <a:p>
            <a:pPr lvl="1">
              <a:lnSpc>
                <a:spcPct val="200000"/>
              </a:lnSpc>
            </a:pPr>
            <a:r>
              <a:rPr lang="en-US" dirty="0" smtClean="0"/>
              <a:t>Digital note-taking is not for everyone</a:t>
            </a:r>
          </a:p>
          <a:p>
            <a:pPr lvl="1">
              <a:lnSpc>
                <a:spcPct val="200000"/>
              </a:lnSpc>
            </a:pPr>
            <a:r>
              <a:rPr lang="en-US" dirty="0" smtClean="0"/>
              <a:t>Note-taking is a collaborative experience</a:t>
            </a:r>
          </a:p>
        </p:txBody>
      </p:sp>
      <p:sp>
        <p:nvSpPr>
          <p:cNvPr id="4" name="Slide Number Placeholder 3"/>
          <p:cNvSpPr>
            <a:spLocks noGrp="1"/>
          </p:cNvSpPr>
          <p:nvPr>
            <p:ph type="sldNum" sz="quarter" idx="10"/>
          </p:nvPr>
        </p:nvSpPr>
        <p:spPr/>
        <p:txBody>
          <a:bodyPr/>
          <a:lstStyle/>
          <a:p>
            <a:fld id="{9B6B7A19-9BD6-654B-9E7A-5FCB6FF99B9F}" type="slidenum">
              <a:rPr lang="en-US" smtClean="0"/>
              <a:pPr/>
              <a:t>5</a:t>
            </a:fld>
            <a:endParaRPr lang="en-US" dirty="0"/>
          </a:p>
        </p:txBody>
      </p:sp>
    </p:spTree>
    <p:extLst>
      <p:ext uri="{BB962C8B-B14F-4D97-AF65-F5344CB8AC3E}">
        <p14:creationId xmlns:p14="http://schemas.microsoft.com/office/powerpoint/2010/main" val="27508809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Problems</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6</a:t>
            </a:fld>
            <a:endParaRPr lang="en-US" dirty="0"/>
          </a:p>
        </p:txBody>
      </p:sp>
      <p:sp>
        <p:nvSpPr>
          <p:cNvPr id="7" name="Rectangle 6"/>
          <p:cNvSpPr/>
          <p:nvPr/>
        </p:nvSpPr>
        <p:spPr>
          <a:xfrm>
            <a:off x="814177" y="2064504"/>
            <a:ext cx="7530112" cy="1034129"/>
          </a:xfrm>
          <a:prstGeom prst="rect">
            <a:avLst/>
          </a:prstGeom>
        </p:spPr>
        <p:txBody>
          <a:bodyPr wrap="square">
            <a:spAutoFit/>
          </a:bodyPr>
          <a:lstStyle/>
          <a:p>
            <a:pPr>
              <a:lnSpc>
                <a:spcPct val="130000"/>
              </a:lnSpc>
            </a:pPr>
            <a:r>
              <a:rPr lang="en-US" sz="2400" i="1" dirty="0" smtClean="0"/>
              <a:t>1) How </a:t>
            </a:r>
            <a:r>
              <a:rPr lang="en-US" sz="2400" i="1" dirty="0"/>
              <a:t>can we bring the digital note-taking experience to those who prefer handwritten notes?</a:t>
            </a:r>
            <a:endParaRPr lang="en-US" sz="2400" i="1" dirty="0"/>
          </a:p>
        </p:txBody>
      </p:sp>
      <p:sp>
        <p:nvSpPr>
          <p:cNvPr id="8" name="Rectangle 7"/>
          <p:cNvSpPr/>
          <p:nvPr/>
        </p:nvSpPr>
        <p:spPr>
          <a:xfrm>
            <a:off x="824143" y="3795638"/>
            <a:ext cx="7530112" cy="1034129"/>
          </a:xfrm>
          <a:prstGeom prst="rect">
            <a:avLst/>
          </a:prstGeom>
        </p:spPr>
        <p:txBody>
          <a:bodyPr wrap="square">
            <a:spAutoFit/>
          </a:bodyPr>
          <a:lstStyle/>
          <a:p>
            <a:pPr>
              <a:lnSpc>
                <a:spcPct val="130000"/>
              </a:lnSpc>
            </a:pPr>
            <a:r>
              <a:rPr lang="en-US" sz="2400" i="1" dirty="0" smtClean="0"/>
              <a:t>2) How can we incorporate real-time collaboration with the note-taking experience?</a:t>
            </a:r>
            <a:endParaRPr lang="en-US" sz="2400" i="1" dirty="0"/>
          </a:p>
        </p:txBody>
      </p:sp>
    </p:spTree>
    <p:extLst>
      <p:ext uri="{BB962C8B-B14F-4D97-AF65-F5344CB8AC3E}">
        <p14:creationId xmlns:p14="http://schemas.microsoft.com/office/powerpoint/2010/main" val="1181625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Products on the Market</a:t>
            </a:r>
            <a:endParaRPr lang="en-US" dirty="0"/>
          </a:p>
        </p:txBody>
      </p:sp>
      <p:sp>
        <p:nvSpPr>
          <p:cNvPr id="3" name="Content Placeholder 2"/>
          <p:cNvSpPr>
            <a:spLocks noGrp="1"/>
          </p:cNvSpPr>
          <p:nvPr>
            <p:ph idx="1"/>
          </p:nvPr>
        </p:nvSpPr>
        <p:spPr/>
        <p:txBody>
          <a:bodyPr/>
          <a:lstStyle/>
          <a:p>
            <a:pPr>
              <a:lnSpc>
                <a:spcPct val="200000"/>
              </a:lnSpc>
            </a:pPr>
            <a:r>
              <a:rPr lang="en-US" dirty="0" smtClean="0"/>
              <a:t>Two main categories of products:</a:t>
            </a:r>
          </a:p>
          <a:p>
            <a:pPr lvl="1">
              <a:lnSpc>
                <a:spcPct val="200000"/>
              </a:lnSpc>
            </a:pPr>
            <a:r>
              <a:rPr lang="en-US" dirty="0" smtClean="0"/>
              <a:t>Searchable picture note applications</a:t>
            </a:r>
          </a:p>
          <a:p>
            <a:pPr lvl="2">
              <a:lnSpc>
                <a:spcPct val="200000"/>
              </a:lnSpc>
            </a:pPr>
            <a:r>
              <a:rPr lang="en-US" dirty="0" err="1" smtClean="0"/>
              <a:t>Evernote</a:t>
            </a:r>
            <a:endParaRPr lang="en-US" dirty="0" smtClean="0"/>
          </a:p>
          <a:p>
            <a:pPr lvl="2">
              <a:lnSpc>
                <a:spcPct val="200000"/>
              </a:lnSpc>
            </a:pPr>
            <a:r>
              <a:rPr lang="en-US" dirty="0" smtClean="0"/>
              <a:t>OneNote</a:t>
            </a:r>
          </a:p>
          <a:p>
            <a:pPr lvl="1">
              <a:lnSpc>
                <a:spcPct val="200000"/>
              </a:lnSpc>
            </a:pPr>
            <a:r>
              <a:rPr lang="en-US" dirty="0" smtClean="0"/>
              <a:t>Collaborative note-taking applications</a:t>
            </a:r>
          </a:p>
          <a:p>
            <a:pPr lvl="2">
              <a:lnSpc>
                <a:spcPct val="200000"/>
              </a:lnSpc>
            </a:pPr>
            <a:r>
              <a:rPr lang="en-US" dirty="0" smtClean="0"/>
              <a:t>Google Docs</a:t>
            </a:r>
          </a:p>
          <a:p>
            <a:pPr lvl="2">
              <a:lnSpc>
                <a:spcPct val="200000"/>
              </a:lnSpc>
            </a:pPr>
            <a:r>
              <a:rPr lang="en-US" dirty="0" err="1" smtClean="0"/>
              <a:t>NoteApp</a:t>
            </a:r>
            <a:endParaRPr lang="en-US" dirty="0"/>
          </a:p>
        </p:txBody>
      </p:sp>
      <p:sp>
        <p:nvSpPr>
          <p:cNvPr id="4" name="Slide Number Placeholder 3"/>
          <p:cNvSpPr>
            <a:spLocks noGrp="1"/>
          </p:cNvSpPr>
          <p:nvPr>
            <p:ph type="sldNum" sz="quarter" idx="10"/>
          </p:nvPr>
        </p:nvSpPr>
        <p:spPr/>
        <p:txBody>
          <a:bodyPr/>
          <a:lstStyle/>
          <a:p>
            <a:fld id="{9B6B7A19-9BD6-654B-9E7A-5FCB6FF99B9F}" type="slidenum">
              <a:rPr lang="en-US" smtClean="0"/>
              <a:pPr/>
              <a:t>7</a:t>
            </a:fld>
            <a:endParaRPr lang="en-US" dirty="0"/>
          </a:p>
        </p:txBody>
      </p:sp>
    </p:spTree>
    <p:extLst>
      <p:ext uri="{BB962C8B-B14F-4D97-AF65-F5344CB8AC3E}">
        <p14:creationId xmlns:p14="http://schemas.microsoft.com/office/powerpoint/2010/main" val="335092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What is Notable about </a:t>
            </a:r>
            <a:r>
              <a:rPr lang="en-US" dirty="0" err="1"/>
              <a:t>Noteable</a:t>
            </a:r>
            <a:r>
              <a:rPr lang="en-US" dirty="0"/>
              <a:t>?</a:t>
            </a:r>
            <a:br>
              <a:rPr lang="en-US" dirty="0"/>
            </a:br>
            <a:endParaRPr lang="en-US" dirty="0"/>
          </a:p>
        </p:txBody>
      </p:sp>
    </p:spTree>
    <p:extLst>
      <p:ext uri="{BB962C8B-B14F-4D97-AF65-F5344CB8AC3E}">
        <p14:creationId xmlns:p14="http://schemas.microsoft.com/office/powerpoint/2010/main" val="37728338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00649D"/>
      </a:dk2>
      <a:lt2>
        <a:srgbClr val="9DD0F3"/>
      </a:lt2>
      <a:accent1>
        <a:srgbClr val="34B1EC"/>
      </a:accent1>
      <a:accent2>
        <a:srgbClr val="7F1C7D"/>
      </a:accent2>
      <a:accent3>
        <a:srgbClr val="F04E37"/>
      </a:accent3>
      <a:accent4>
        <a:srgbClr val="17AF4B"/>
      </a:accent4>
      <a:accent5>
        <a:srgbClr val="AB1A86"/>
      </a:accent5>
      <a:accent6>
        <a:srgbClr val="9DD0F3"/>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2576</TotalTime>
  <Words>1400</Words>
  <Application>Microsoft Macintosh PowerPoint</Application>
  <PresentationFormat>On-screen Show (4:3)</PresentationFormat>
  <Paragraphs>162</Paragraphs>
  <Slides>35</Slides>
  <Notes>7</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Realtime Collaboration and Handwriting-to-Text Conversion: Noteable</vt:lpstr>
      <vt:lpstr>Before we begin…</vt:lpstr>
      <vt:lpstr>Speaker Backgrounds</vt:lpstr>
      <vt:lpstr>Roadmap</vt:lpstr>
      <vt:lpstr>Background &amp; Motivation</vt:lpstr>
      <vt:lpstr>Background and Motivation</vt:lpstr>
      <vt:lpstr>The Problems</vt:lpstr>
      <vt:lpstr>Products on the Market</vt:lpstr>
      <vt:lpstr>What is Notable about Noteable? </vt:lpstr>
      <vt:lpstr>What is Noteable?</vt:lpstr>
      <vt:lpstr>Two Methods</vt:lpstr>
      <vt:lpstr>Noteable’s Benefit</vt:lpstr>
      <vt:lpstr>Walkthrough</vt:lpstr>
      <vt:lpstr>Web Application</vt:lpstr>
      <vt:lpstr>Web Application</vt:lpstr>
      <vt:lpstr>Web Application</vt:lpstr>
      <vt:lpstr>iPhone Application</vt:lpstr>
      <vt:lpstr>iPhone Application</vt:lpstr>
      <vt:lpstr>iPhone Application</vt:lpstr>
      <vt:lpstr>Architecture and Technology Stack</vt:lpstr>
      <vt:lpstr>Overview of Technology</vt:lpstr>
      <vt:lpstr>Data Pipeline</vt:lpstr>
      <vt:lpstr>User Objects with Cloudant</vt:lpstr>
      <vt:lpstr>Note Objects with Cloudant</vt:lpstr>
      <vt:lpstr>Collaborative Editing</vt:lpstr>
      <vt:lpstr>Production Environment</vt:lpstr>
      <vt:lpstr>Production Environment</vt:lpstr>
      <vt:lpstr>DevOps Tools</vt:lpstr>
      <vt:lpstr>Bluemix Environment</vt:lpstr>
      <vt:lpstr>Cloudant Environment</vt:lpstr>
      <vt:lpstr>Live Demonstration</vt:lpstr>
      <vt:lpstr>Q&amp;A</vt:lpstr>
      <vt:lpstr>Notices and Disclaimers</vt:lpstr>
      <vt:lpstr>Notices and Disclaimers (con’t)</vt:lpstr>
      <vt:lpstr>Thank You</vt:lpstr>
    </vt:vector>
  </TitlesOfParts>
  <Company>Creative Concepts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Malcomb</dc:creator>
  <cp:lastModifiedBy>Jason Brooks</cp:lastModifiedBy>
  <cp:revision>92</cp:revision>
  <dcterms:created xsi:type="dcterms:W3CDTF">2014-02-28T14:55:07Z</dcterms:created>
  <dcterms:modified xsi:type="dcterms:W3CDTF">2015-01-12T02:11:42Z</dcterms:modified>
</cp:coreProperties>
</file>